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2" r:id="rId4"/>
    <p:sldId id="263" r:id="rId5"/>
    <p:sldId id="264" r:id="rId6"/>
    <p:sldId id="265" r:id="rId7"/>
    <p:sldId id="266" r:id="rId8"/>
    <p:sldId id="267" r:id="rId9"/>
    <p:sldId id="268" r:id="rId10"/>
    <p:sldId id="269" r:id="rId11"/>
    <p:sldId id="278" r:id="rId12"/>
    <p:sldId id="279" r:id="rId13"/>
    <p:sldId id="272" r:id="rId14"/>
    <p:sldId id="273" r:id="rId15"/>
    <p:sldId id="274" r:id="rId16"/>
    <p:sldId id="275" r:id="rId17"/>
    <p:sldId id="276" r:id="rId18"/>
    <p:sldId id="277" r:id="rId19"/>
    <p:sldId id="259" r:id="rId20"/>
    <p:sldId id="257" r:id="rId21"/>
    <p:sldId id="258"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96" autoAdjust="0"/>
    <p:restoredTop sz="94683" autoAdjust="0"/>
  </p:normalViewPr>
  <p:slideViewPr>
    <p:cSldViewPr>
      <p:cViewPr varScale="1">
        <p:scale>
          <a:sx n="64" d="100"/>
          <a:sy n="64" d="100"/>
        </p:scale>
        <p:origin x="612" y="5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7A8892E-453A-4344-BEC5-D17D918A47C1}"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C86794-BD4D-4D08-B20A-BC483F97BACE}" type="slidenum">
              <a:rPr lang="en-US" smtClean="0"/>
              <a:t>‹#›</a:t>
            </a:fld>
            <a:endParaRPr lang="en-US"/>
          </a:p>
        </p:txBody>
      </p:sp>
    </p:spTree>
    <p:extLst>
      <p:ext uri="{BB962C8B-B14F-4D97-AF65-F5344CB8AC3E}">
        <p14:creationId xmlns:p14="http://schemas.microsoft.com/office/powerpoint/2010/main" val="3669804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A8892E-453A-4344-BEC5-D17D918A47C1}"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C86794-BD4D-4D08-B20A-BC483F97BACE}" type="slidenum">
              <a:rPr lang="en-US" smtClean="0"/>
              <a:t>‹#›</a:t>
            </a:fld>
            <a:endParaRPr lang="en-US"/>
          </a:p>
        </p:txBody>
      </p:sp>
    </p:spTree>
    <p:extLst>
      <p:ext uri="{BB962C8B-B14F-4D97-AF65-F5344CB8AC3E}">
        <p14:creationId xmlns:p14="http://schemas.microsoft.com/office/powerpoint/2010/main" val="2946860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A8892E-453A-4344-BEC5-D17D918A47C1}"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C86794-BD4D-4D08-B20A-BC483F97BACE}" type="slidenum">
              <a:rPr lang="en-US" smtClean="0"/>
              <a:t>‹#›</a:t>
            </a:fld>
            <a:endParaRPr lang="en-US"/>
          </a:p>
        </p:txBody>
      </p:sp>
    </p:spTree>
    <p:extLst>
      <p:ext uri="{BB962C8B-B14F-4D97-AF65-F5344CB8AC3E}">
        <p14:creationId xmlns:p14="http://schemas.microsoft.com/office/powerpoint/2010/main" val="3659882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A8892E-453A-4344-BEC5-D17D918A47C1}"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C86794-BD4D-4D08-B20A-BC483F97BACE}" type="slidenum">
              <a:rPr lang="en-US" smtClean="0"/>
              <a:t>‹#›</a:t>
            </a:fld>
            <a:endParaRPr lang="en-US"/>
          </a:p>
        </p:txBody>
      </p:sp>
    </p:spTree>
    <p:extLst>
      <p:ext uri="{BB962C8B-B14F-4D97-AF65-F5344CB8AC3E}">
        <p14:creationId xmlns:p14="http://schemas.microsoft.com/office/powerpoint/2010/main" val="8185988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A8892E-453A-4344-BEC5-D17D918A47C1}"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C86794-BD4D-4D08-B20A-BC483F97BACE}" type="slidenum">
              <a:rPr lang="en-US" smtClean="0"/>
              <a:t>‹#›</a:t>
            </a:fld>
            <a:endParaRPr lang="en-US"/>
          </a:p>
        </p:txBody>
      </p:sp>
    </p:spTree>
    <p:extLst>
      <p:ext uri="{BB962C8B-B14F-4D97-AF65-F5344CB8AC3E}">
        <p14:creationId xmlns:p14="http://schemas.microsoft.com/office/powerpoint/2010/main" val="3969568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7A8892E-453A-4344-BEC5-D17D918A47C1}"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C86794-BD4D-4D08-B20A-BC483F97BACE}" type="slidenum">
              <a:rPr lang="en-US" smtClean="0"/>
              <a:t>‹#›</a:t>
            </a:fld>
            <a:endParaRPr lang="en-US"/>
          </a:p>
        </p:txBody>
      </p:sp>
    </p:spTree>
    <p:extLst>
      <p:ext uri="{BB962C8B-B14F-4D97-AF65-F5344CB8AC3E}">
        <p14:creationId xmlns:p14="http://schemas.microsoft.com/office/powerpoint/2010/main" val="2863978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7A8892E-453A-4344-BEC5-D17D918A47C1}" type="datetimeFigureOut">
              <a:rPr lang="en-US" smtClean="0"/>
              <a:t>1/13/2016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C86794-BD4D-4D08-B20A-BC483F97BACE}" type="slidenum">
              <a:rPr lang="en-US" smtClean="0"/>
              <a:t>‹#›</a:t>
            </a:fld>
            <a:endParaRPr lang="en-US"/>
          </a:p>
        </p:txBody>
      </p:sp>
    </p:spTree>
    <p:extLst>
      <p:ext uri="{BB962C8B-B14F-4D97-AF65-F5344CB8AC3E}">
        <p14:creationId xmlns:p14="http://schemas.microsoft.com/office/powerpoint/2010/main" val="935927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7A8892E-453A-4344-BEC5-D17D918A47C1}" type="datetimeFigureOut">
              <a:rPr lang="en-US" smtClean="0"/>
              <a:t>1/13/2016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C86794-BD4D-4D08-B20A-BC483F97BACE}" type="slidenum">
              <a:rPr lang="en-US" smtClean="0"/>
              <a:t>‹#›</a:t>
            </a:fld>
            <a:endParaRPr lang="en-US"/>
          </a:p>
        </p:txBody>
      </p:sp>
    </p:spTree>
    <p:extLst>
      <p:ext uri="{BB962C8B-B14F-4D97-AF65-F5344CB8AC3E}">
        <p14:creationId xmlns:p14="http://schemas.microsoft.com/office/powerpoint/2010/main" val="1434596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A8892E-453A-4344-BEC5-D17D918A47C1}" type="datetimeFigureOut">
              <a:rPr lang="en-US" smtClean="0"/>
              <a:t>1/13/2016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C86794-BD4D-4D08-B20A-BC483F97BACE}" type="slidenum">
              <a:rPr lang="en-US" smtClean="0"/>
              <a:t>‹#›</a:t>
            </a:fld>
            <a:endParaRPr lang="en-US"/>
          </a:p>
        </p:txBody>
      </p:sp>
    </p:spTree>
    <p:extLst>
      <p:ext uri="{BB962C8B-B14F-4D97-AF65-F5344CB8AC3E}">
        <p14:creationId xmlns:p14="http://schemas.microsoft.com/office/powerpoint/2010/main" val="3592964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A8892E-453A-4344-BEC5-D17D918A47C1}"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C86794-BD4D-4D08-B20A-BC483F97BACE}" type="slidenum">
              <a:rPr lang="en-US" smtClean="0"/>
              <a:t>‹#›</a:t>
            </a:fld>
            <a:endParaRPr lang="en-US"/>
          </a:p>
        </p:txBody>
      </p:sp>
    </p:spTree>
    <p:extLst>
      <p:ext uri="{BB962C8B-B14F-4D97-AF65-F5344CB8AC3E}">
        <p14:creationId xmlns:p14="http://schemas.microsoft.com/office/powerpoint/2010/main" val="3306162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A8892E-453A-4344-BEC5-D17D918A47C1}"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C86794-BD4D-4D08-B20A-BC483F97BACE}" type="slidenum">
              <a:rPr lang="en-US" smtClean="0"/>
              <a:t>‹#›</a:t>
            </a:fld>
            <a:endParaRPr lang="en-US"/>
          </a:p>
        </p:txBody>
      </p:sp>
    </p:spTree>
    <p:extLst>
      <p:ext uri="{BB962C8B-B14F-4D97-AF65-F5344CB8AC3E}">
        <p14:creationId xmlns:p14="http://schemas.microsoft.com/office/powerpoint/2010/main" val="2841704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A8892E-453A-4344-BEC5-D17D918A47C1}" type="datetimeFigureOut">
              <a:rPr lang="en-US" smtClean="0"/>
              <a:t>1/13/2016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C86794-BD4D-4D08-B20A-BC483F97BACE}" type="slidenum">
              <a:rPr lang="en-US" smtClean="0"/>
              <a:t>‹#›</a:t>
            </a:fld>
            <a:endParaRPr lang="en-US"/>
          </a:p>
        </p:txBody>
      </p:sp>
    </p:spTree>
    <p:extLst>
      <p:ext uri="{BB962C8B-B14F-4D97-AF65-F5344CB8AC3E}">
        <p14:creationId xmlns:p14="http://schemas.microsoft.com/office/powerpoint/2010/main" val="3695739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wmf"/><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Horrible%20Histories%20-%20Victorian%20Maid.mp4" TargetMode="External"/><Relationship Id="rId2" Type="http://schemas.openxmlformats.org/officeDocument/2006/relationships/image" Target="../media/image1.wmf"/><Relationship Id="rId1" Type="http://schemas.openxmlformats.org/officeDocument/2006/relationships/slideLayout" Target="../slideLayouts/slideLayout4.xml"/><Relationship Id="rId4" Type="http://schemas.openxmlformats.org/officeDocument/2006/relationships/image" Target="../media/image5.jpg"/></Relationships>
</file>

<file path=ppt/slides/_rels/slide12.xml.rels><?xml version="1.0" encoding="UTF-8" standalone="yes"?>
<Relationships xmlns="http://schemas.openxmlformats.org/package/2006/relationships"><Relationship Id="rId3" Type="http://schemas.openxmlformats.org/officeDocument/2006/relationships/hyperlink" Target="Horrible%20Histories%20-%20Victorian%20Maid.mp4" TargetMode="External"/><Relationship Id="rId2" Type="http://schemas.openxmlformats.org/officeDocument/2006/relationships/image" Target="../media/image1.wmf"/><Relationship Id="rId1" Type="http://schemas.openxmlformats.org/officeDocument/2006/relationships/slideLayout" Target="../slideLayouts/slideLayout4.xml"/><Relationship Id="rId4" Type="http://schemas.openxmlformats.org/officeDocument/2006/relationships/image" Target="../media/image6.gif"/></Relationships>
</file>

<file path=ppt/slides/_rels/slide13.xml.rels><?xml version="1.0" encoding="UTF-8" standalone="yes"?>
<Relationships xmlns="http://schemas.openxmlformats.org/package/2006/relationships"><Relationship Id="rId3" Type="http://schemas.openxmlformats.org/officeDocument/2006/relationships/hyperlink" Target="Horrible%20Histories%20-%20Victorian%20Maid.mp4" TargetMode="External"/><Relationship Id="rId2" Type="http://schemas.openxmlformats.org/officeDocument/2006/relationships/image" Target="../media/image1.wmf"/><Relationship Id="rId1" Type="http://schemas.openxmlformats.org/officeDocument/2006/relationships/slideLayout" Target="../slideLayouts/slideLayout4.xml"/><Relationship Id="rId5" Type="http://schemas.openxmlformats.org/officeDocument/2006/relationships/image" Target="../media/image7.jpg"/><Relationship Id="rId4" Type="http://schemas.openxmlformats.org/officeDocument/2006/relationships/hyperlink" Target="HORRIBLE%20HISTORIES-%20WORK%20TERRIBLE%20WORK%20(Legendado%20PT-BR).mp4"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1.wmf"/><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wmf"/><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1.wmf"/><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wmf"/><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youtube.com/watch?v=l0nM5DU4ADI" TargetMode="External"/><Relationship Id="rId2" Type="http://schemas.openxmlformats.org/officeDocument/2006/relationships/image" Target="../media/image1.wmf"/><Relationship Id="rId1" Type="http://schemas.openxmlformats.org/officeDocument/2006/relationships/slideLayout" Target="../slideLayouts/slideLayout4.xml"/><Relationship Id="rId4" Type="http://schemas.openxmlformats.org/officeDocument/2006/relationships/image" Target="../media/image2.jp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wmf"/><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wmf"/><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wm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hahecht\AppData\Local\Microsoft\Windows\Temporary Internet Files\Content.IE5\2JBEJUP2\MC900297985[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914400" y="149978"/>
            <a:ext cx="7239000" cy="648973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647700" y="685800"/>
            <a:ext cx="7772400" cy="1470025"/>
          </a:xfrm>
        </p:spPr>
        <p:txBody>
          <a:bodyPr/>
          <a:lstStyle/>
          <a:p>
            <a:r>
              <a:rPr lang="en-US" dirty="0" smtClean="0"/>
              <a:t>Do Now:</a:t>
            </a:r>
            <a:endParaRPr lang="en-US" dirty="0"/>
          </a:p>
        </p:txBody>
      </p:sp>
      <p:sp>
        <p:nvSpPr>
          <p:cNvPr id="3" name="Subtitle 2"/>
          <p:cNvSpPr>
            <a:spLocks noGrp="1"/>
          </p:cNvSpPr>
          <p:nvPr>
            <p:ph type="subTitle" idx="1"/>
          </p:nvPr>
        </p:nvSpPr>
        <p:spPr>
          <a:xfrm>
            <a:off x="914400" y="2590800"/>
            <a:ext cx="7467600" cy="3048000"/>
          </a:xfrm>
        </p:spPr>
        <p:txBody>
          <a:bodyPr>
            <a:normAutofit/>
          </a:bodyPr>
          <a:lstStyle/>
          <a:p>
            <a:r>
              <a:rPr lang="en-US" dirty="0" smtClean="0">
                <a:solidFill>
                  <a:schemeClr val="tx1"/>
                </a:solidFill>
              </a:rPr>
              <a:t>Grab today’s Agenda (7:4) from your Out Box.</a:t>
            </a:r>
          </a:p>
          <a:p>
            <a:r>
              <a:rPr lang="en-US" dirty="0" smtClean="0">
                <a:solidFill>
                  <a:schemeClr val="tx1"/>
                </a:solidFill>
              </a:rPr>
              <a:t>Take out Part I of your Midterm Review Guide and a pen.  Get ready!</a:t>
            </a:r>
            <a:endParaRPr lang="en-US" dirty="0">
              <a:solidFill>
                <a:schemeClr val="tx1"/>
              </a:solidFill>
            </a:endParaRPr>
          </a:p>
        </p:txBody>
      </p:sp>
    </p:spTree>
    <p:extLst>
      <p:ext uri="{BB962C8B-B14F-4D97-AF65-F5344CB8AC3E}">
        <p14:creationId xmlns:p14="http://schemas.microsoft.com/office/powerpoint/2010/main" val="40577123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AppData\Local\Microsoft\Windows\Temporary Internet Files\Content.IE5\2JBEJUP2\MC900297985[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914400" y="149978"/>
            <a:ext cx="7239000" cy="648973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Life</a:t>
            </a:r>
            <a:endParaRPr lang="en-US" dirty="0"/>
          </a:p>
        </p:txBody>
      </p:sp>
      <p:sp>
        <p:nvSpPr>
          <p:cNvPr id="3" name="Content Placeholder 2"/>
          <p:cNvSpPr>
            <a:spLocks noGrp="1"/>
          </p:cNvSpPr>
          <p:nvPr>
            <p:ph sz="half" idx="1"/>
          </p:nvPr>
        </p:nvSpPr>
        <p:spPr>
          <a:xfrm>
            <a:off x="152400" y="1600200"/>
            <a:ext cx="4648200" cy="5257800"/>
          </a:xfrm>
        </p:spPr>
        <p:txBody>
          <a:bodyPr>
            <a:normAutofit fontScale="85000" lnSpcReduction="10000"/>
          </a:bodyPr>
          <a:lstStyle/>
          <a:p>
            <a:pPr marL="0" indent="0">
              <a:buNone/>
            </a:pPr>
            <a:r>
              <a:rPr lang="en-US" dirty="0" smtClean="0"/>
              <a:t>In the factory</a:t>
            </a:r>
          </a:p>
          <a:p>
            <a:r>
              <a:rPr lang="en-US" dirty="0" smtClean="0"/>
              <a:t>Safety standards were practically nonexistent, and workers in various industries could expect to contract serious diseases:</a:t>
            </a:r>
          </a:p>
          <a:p>
            <a:pPr lvl="1"/>
            <a:r>
              <a:rPr lang="en-US" dirty="0" smtClean="0"/>
              <a:t>Laborers working with lead paint developed lung problems</a:t>
            </a:r>
          </a:p>
          <a:p>
            <a:pPr lvl="1"/>
            <a:r>
              <a:rPr lang="en-US" dirty="0" smtClean="0"/>
              <a:t>Pewter workers fell ill to palsy</a:t>
            </a:r>
          </a:p>
          <a:p>
            <a:pPr lvl="1"/>
            <a:r>
              <a:rPr lang="en-US" dirty="0" smtClean="0"/>
              <a:t>Miners suffered black lung disease</a:t>
            </a:r>
          </a:p>
          <a:p>
            <a:pPr lvl="1"/>
            <a:r>
              <a:rPr lang="en-US" dirty="0" smtClean="0"/>
              <a:t>Operators of primitive machines lost fingers, hands, and even lives</a:t>
            </a:r>
            <a:endParaRPr lang="en-US" dirty="0"/>
          </a:p>
          <a:p>
            <a:pPr marL="403225" lvl="1" indent="-342900">
              <a:buFont typeface="Arial" pitchFamily="34" charset="0"/>
              <a:buChar char="•"/>
            </a:pPr>
            <a:r>
              <a:rPr lang="en-US" dirty="0" smtClean="0"/>
              <a:t>Workers who suffered accidents were deemed at fault; and since there was little job security, a worker could be fired for almost any reason.</a:t>
            </a:r>
          </a:p>
        </p:txBody>
      </p:sp>
      <p:pic>
        <p:nvPicPr>
          <p:cNvPr id="6" name="Content Placeholder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948237" y="2101056"/>
            <a:ext cx="3438525" cy="3524250"/>
          </a:xfrm>
        </p:spPr>
      </p:pic>
    </p:spTree>
    <p:extLst>
      <p:ext uri="{BB962C8B-B14F-4D97-AF65-F5344CB8AC3E}">
        <p14:creationId xmlns:p14="http://schemas.microsoft.com/office/powerpoint/2010/main" val="3562649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AppData\Local\Microsoft\Windows\Temporary Internet Files\Content.IE5\2JBEJUP2\MC900297985[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914400" y="149978"/>
            <a:ext cx="7239000" cy="648973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Life</a:t>
            </a:r>
            <a:endParaRPr lang="en-US" dirty="0"/>
          </a:p>
        </p:txBody>
      </p:sp>
      <p:sp>
        <p:nvSpPr>
          <p:cNvPr id="3" name="Content Placeholder 2"/>
          <p:cNvSpPr>
            <a:spLocks noGrp="1"/>
          </p:cNvSpPr>
          <p:nvPr>
            <p:ph sz="half" idx="1"/>
          </p:nvPr>
        </p:nvSpPr>
        <p:spPr>
          <a:xfrm>
            <a:off x="0" y="1143000"/>
            <a:ext cx="4724400" cy="5715000"/>
          </a:xfrm>
        </p:spPr>
        <p:txBody>
          <a:bodyPr>
            <a:noAutofit/>
          </a:bodyPr>
          <a:lstStyle/>
          <a:p>
            <a:pPr marL="0" indent="0">
              <a:buNone/>
            </a:pPr>
            <a:r>
              <a:rPr lang="en-US" sz="2100" dirty="0" smtClean="0"/>
              <a:t>Women and Child Labor</a:t>
            </a:r>
          </a:p>
          <a:p>
            <a:r>
              <a:rPr lang="en-US" sz="2100" dirty="0" smtClean="0"/>
              <a:t>The demand for plentiful and cheap labor led to the widespread employment of women and children.</a:t>
            </a:r>
          </a:p>
          <a:p>
            <a:pPr marL="0" indent="0">
              <a:buNone/>
            </a:pPr>
            <a:r>
              <a:rPr lang="en-US" sz="2100" dirty="0" smtClean="0">
                <a:hlinkClick r:id="rId3" action="ppaction://hlinkfile"/>
              </a:rPr>
              <a:t>Horrible </a:t>
            </a:r>
            <a:r>
              <a:rPr lang="en-US" sz="2100" dirty="0" smtClean="0">
                <a:hlinkClick r:id="rId3" action="ppaction://hlinkfile"/>
              </a:rPr>
              <a:t>Histories:  Victorian Maid</a:t>
            </a:r>
            <a:endParaRPr lang="en-US" sz="2100" dirty="0" smtClean="0"/>
          </a:p>
        </p:txBody>
      </p:sp>
      <p:pic>
        <p:nvPicPr>
          <p:cNvPr id="7" name="Content Placeholder 5"/>
          <p:cNvPicPr>
            <a:picLocks noGrp="1" noChangeAspect="1"/>
          </p:cNvPicPr>
          <p:nvPr>
            <p:ph sz="half" idx="2"/>
          </p:nvPr>
        </p:nvPicPr>
        <p:blipFill>
          <a:blip r:embed="rId4">
            <a:extLst>
              <a:ext uri="{28A0092B-C50C-407E-A947-70E740481C1C}">
                <a14:useLocalDpi xmlns:a14="http://schemas.microsoft.com/office/drawing/2010/main" val="0"/>
              </a:ext>
            </a:extLst>
          </a:blip>
          <a:stretch>
            <a:fillRect/>
          </a:stretch>
        </p:blipFill>
        <p:spPr>
          <a:xfrm>
            <a:off x="4762500" y="2010569"/>
            <a:ext cx="3810000" cy="3705225"/>
          </a:xfrm>
        </p:spPr>
      </p:pic>
    </p:spTree>
    <p:extLst>
      <p:ext uri="{BB962C8B-B14F-4D97-AF65-F5344CB8AC3E}">
        <p14:creationId xmlns:p14="http://schemas.microsoft.com/office/powerpoint/2010/main" val="3002969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AppData\Local\Microsoft\Windows\Temporary Internet Files\Content.IE5\2JBEJUP2\MC900297985[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914400" y="149978"/>
            <a:ext cx="7239000" cy="648973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Life</a:t>
            </a:r>
            <a:endParaRPr lang="en-US" dirty="0"/>
          </a:p>
        </p:txBody>
      </p:sp>
      <p:sp>
        <p:nvSpPr>
          <p:cNvPr id="3" name="Content Placeholder 2"/>
          <p:cNvSpPr>
            <a:spLocks noGrp="1"/>
          </p:cNvSpPr>
          <p:nvPr>
            <p:ph sz="half" idx="1"/>
          </p:nvPr>
        </p:nvSpPr>
        <p:spPr>
          <a:xfrm>
            <a:off x="0" y="1143000"/>
            <a:ext cx="4724400" cy="5715000"/>
          </a:xfrm>
        </p:spPr>
        <p:txBody>
          <a:bodyPr>
            <a:noAutofit/>
          </a:bodyPr>
          <a:lstStyle/>
          <a:p>
            <a:pPr marL="0" indent="0">
              <a:buNone/>
            </a:pPr>
            <a:r>
              <a:rPr lang="en-US" sz="2100" dirty="0" smtClean="0"/>
              <a:t>Women and Child Labor</a:t>
            </a:r>
          </a:p>
          <a:p>
            <a:r>
              <a:rPr lang="en-US" sz="2100" dirty="0" smtClean="0"/>
              <a:t>The demand for plentiful and cheap labor led to the widespread employment of women and children.</a:t>
            </a:r>
          </a:p>
          <a:p>
            <a:pPr marL="0" indent="0">
              <a:buNone/>
            </a:pPr>
            <a:r>
              <a:rPr lang="en-US" sz="2100" dirty="0" smtClean="0">
                <a:hlinkClick r:id="rId3" action="ppaction://hlinkfile"/>
              </a:rPr>
              <a:t>Horrible </a:t>
            </a:r>
            <a:r>
              <a:rPr lang="en-US" sz="2100" dirty="0" smtClean="0">
                <a:hlinkClick r:id="rId3" action="ppaction://hlinkfile"/>
              </a:rPr>
              <a:t>Histories:  Victorian Maid</a:t>
            </a:r>
            <a:endParaRPr lang="en-US" sz="2100" dirty="0" smtClean="0"/>
          </a:p>
          <a:p>
            <a:r>
              <a:rPr lang="en-US" sz="2100" dirty="0" smtClean="0"/>
              <a:t>Girls as young as 6 were used to haul carts of coal, and boys and girls of 4 and 5 worked in textile mills, where their nimble little fingers could easily untangle jams</a:t>
            </a:r>
            <a:r>
              <a:rPr lang="en-US" sz="2100" dirty="0" smtClean="0"/>
              <a:t>.</a:t>
            </a:r>
            <a:endParaRPr lang="en-US" sz="2100" dirty="0" smtClean="0"/>
          </a:p>
        </p:txBody>
      </p:sp>
      <p:pic>
        <p:nvPicPr>
          <p:cNvPr id="7" name="Content Placeholder 4"/>
          <p:cNvPicPr>
            <a:picLocks noGrp="1" noChangeAspect="1"/>
          </p:cNvPicPr>
          <p:nvPr>
            <p:ph sz="half" idx="2"/>
          </p:nvPr>
        </p:nvPicPr>
        <p:blipFill>
          <a:blip r:embed="rId4">
            <a:extLst>
              <a:ext uri="{28A0092B-C50C-407E-A947-70E740481C1C}">
                <a14:useLocalDpi xmlns:a14="http://schemas.microsoft.com/office/drawing/2010/main" val="0"/>
              </a:ext>
            </a:extLst>
          </a:blip>
          <a:stretch>
            <a:fillRect/>
          </a:stretch>
        </p:blipFill>
        <p:spPr>
          <a:xfrm>
            <a:off x="4874783" y="2438400"/>
            <a:ext cx="4136440" cy="2514599"/>
          </a:xfrm>
        </p:spPr>
      </p:pic>
    </p:spTree>
    <p:extLst>
      <p:ext uri="{BB962C8B-B14F-4D97-AF65-F5344CB8AC3E}">
        <p14:creationId xmlns:p14="http://schemas.microsoft.com/office/powerpoint/2010/main" val="30029694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AppData\Local\Microsoft\Windows\Temporary Internet Files\Content.IE5\2JBEJUP2\MC900297985[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914400" y="149978"/>
            <a:ext cx="7239000" cy="648973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Life</a:t>
            </a:r>
            <a:endParaRPr lang="en-US" dirty="0"/>
          </a:p>
        </p:txBody>
      </p:sp>
      <p:sp>
        <p:nvSpPr>
          <p:cNvPr id="3" name="Content Placeholder 2"/>
          <p:cNvSpPr>
            <a:spLocks noGrp="1"/>
          </p:cNvSpPr>
          <p:nvPr>
            <p:ph sz="half" idx="1"/>
          </p:nvPr>
        </p:nvSpPr>
        <p:spPr>
          <a:xfrm>
            <a:off x="0" y="1143000"/>
            <a:ext cx="4724400" cy="5715000"/>
          </a:xfrm>
        </p:spPr>
        <p:txBody>
          <a:bodyPr>
            <a:noAutofit/>
          </a:bodyPr>
          <a:lstStyle/>
          <a:p>
            <a:pPr marL="0" indent="0">
              <a:buNone/>
            </a:pPr>
            <a:r>
              <a:rPr lang="en-US" sz="2100" dirty="0" smtClean="0"/>
              <a:t>Women and Child Labor</a:t>
            </a:r>
          </a:p>
          <a:p>
            <a:r>
              <a:rPr lang="en-US" sz="2100" dirty="0" smtClean="0"/>
              <a:t>The demand for plentiful and cheap labor led to the widespread employment of women and children.</a:t>
            </a:r>
          </a:p>
          <a:p>
            <a:pPr marL="0" indent="0">
              <a:buNone/>
            </a:pPr>
            <a:r>
              <a:rPr lang="en-US" sz="2100" dirty="0" smtClean="0">
                <a:hlinkClick r:id="rId3" action="ppaction://hlinkfile"/>
              </a:rPr>
              <a:t>Horrible </a:t>
            </a:r>
            <a:r>
              <a:rPr lang="en-US" sz="2100" dirty="0" smtClean="0">
                <a:hlinkClick r:id="rId3" action="ppaction://hlinkfile"/>
              </a:rPr>
              <a:t>Histories:  Victorian Maid</a:t>
            </a:r>
            <a:endParaRPr lang="en-US" sz="2100" dirty="0" smtClean="0"/>
          </a:p>
          <a:p>
            <a:r>
              <a:rPr lang="en-US" sz="2100" dirty="0" smtClean="0"/>
              <a:t>Girls as young as 6 were used to haul carts of coal, and boys and girls of 4 and 5 worked in textile mills, where their nimble little fingers could easily untangle jams.</a:t>
            </a:r>
          </a:p>
          <a:p>
            <a:r>
              <a:rPr lang="en-US" sz="2100" dirty="0" smtClean="0"/>
              <a:t>Owners </a:t>
            </a:r>
            <a:r>
              <a:rPr lang="en-US" sz="2100" dirty="0" smtClean="0"/>
              <a:t>of mines and factories exercised considerable control over the lives of their laborers.</a:t>
            </a:r>
          </a:p>
          <a:p>
            <a:pPr marL="0" indent="0">
              <a:buNone/>
            </a:pPr>
            <a:r>
              <a:rPr lang="en-US" sz="2100" dirty="0" smtClean="0">
                <a:hlinkClick r:id="rId4" action="ppaction://hlinkfile"/>
              </a:rPr>
              <a:t>Horrible Histories: Children's Work Song</a:t>
            </a:r>
            <a:endParaRPr lang="en-US" sz="2100" dirty="0" smtClean="0"/>
          </a:p>
        </p:txBody>
      </p:sp>
      <p:pic>
        <p:nvPicPr>
          <p:cNvPr id="8" name="Content Placeholder 5"/>
          <p:cNvPicPr>
            <a:picLocks noGrp="1" noChangeAspect="1"/>
          </p:cNvPicPr>
          <p:nvPr>
            <p:ph sz="half" idx="2"/>
          </p:nvPr>
        </p:nvPicPr>
        <p:blipFill>
          <a:blip r:embed="rId5">
            <a:extLst>
              <a:ext uri="{28A0092B-C50C-407E-A947-70E740481C1C}">
                <a14:useLocalDpi xmlns:a14="http://schemas.microsoft.com/office/drawing/2010/main" val="0"/>
              </a:ext>
            </a:extLst>
          </a:blip>
          <a:stretch>
            <a:fillRect/>
          </a:stretch>
        </p:blipFill>
        <p:spPr>
          <a:xfrm>
            <a:off x="4766108" y="1600200"/>
            <a:ext cx="3802783" cy="4525963"/>
          </a:xfrm>
        </p:spPr>
      </p:pic>
    </p:spTree>
    <p:extLst>
      <p:ext uri="{BB962C8B-B14F-4D97-AF65-F5344CB8AC3E}">
        <p14:creationId xmlns:p14="http://schemas.microsoft.com/office/powerpoint/2010/main" val="4270484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AppData\Local\Microsoft\Windows\Temporary Internet Files\Content.IE5\2JBEJUP2\MC900297985[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914400" y="149978"/>
            <a:ext cx="7239000" cy="648973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Life</a:t>
            </a:r>
            <a:endParaRPr lang="en-US" dirty="0"/>
          </a:p>
        </p:txBody>
      </p:sp>
      <p:sp>
        <p:nvSpPr>
          <p:cNvPr id="3" name="Content Placeholder 2"/>
          <p:cNvSpPr>
            <a:spLocks noGrp="1"/>
          </p:cNvSpPr>
          <p:nvPr>
            <p:ph sz="half" idx="1"/>
          </p:nvPr>
        </p:nvSpPr>
        <p:spPr>
          <a:xfrm>
            <a:off x="152400" y="1143000"/>
            <a:ext cx="4343400" cy="5496708"/>
          </a:xfrm>
        </p:spPr>
        <p:txBody>
          <a:bodyPr>
            <a:normAutofit/>
          </a:bodyPr>
          <a:lstStyle/>
          <a:p>
            <a:pPr marL="0" indent="0">
              <a:buNone/>
            </a:pPr>
            <a:r>
              <a:rPr lang="en-US" sz="2400" dirty="0" smtClean="0"/>
              <a:t>At home</a:t>
            </a:r>
          </a:p>
          <a:p>
            <a:r>
              <a:rPr lang="en-US" sz="2400" dirty="0" smtClean="0"/>
              <a:t>No sanitary, water, or medical services</a:t>
            </a:r>
          </a:p>
        </p:txBody>
      </p:sp>
      <p:pic>
        <p:nvPicPr>
          <p:cNvPr id="7" name="Content Placeholder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648200" y="2359602"/>
            <a:ext cx="4038600" cy="3007158"/>
          </a:xfrm>
        </p:spPr>
      </p:pic>
    </p:spTree>
    <p:extLst>
      <p:ext uri="{BB962C8B-B14F-4D97-AF65-F5344CB8AC3E}">
        <p14:creationId xmlns:p14="http://schemas.microsoft.com/office/powerpoint/2010/main" val="29586894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AppData\Local\Microsoft\Windows\Temporary Internet Files\Content.IE5\2JBEJUP2\MC900297985[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914400" y="149978"/>
            <a:ext cx="7239000" cy="648973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Life</a:t>
            </a:r>
            <a:endParaRPr lang="en-US" dirty="0"/>
          </a:p>
        </p:txBody>
      </p:sp>
      <p:sp>
        <p:nvSpPr>
          <p:cNvPr id="3" name="Content Placeholder 2"/>
          <p:cNvSpPr>
            <a:spLocks noGrp="1"/>
          </p:cNvSpPr>
          <p:nvPr>
            <p:ph sz="half" idx="1"/>
          </p:nvPr>
        </p:nvSpPr>
        <p:spPr>
          <a:xfrm>
            <a:off x="152400" y="1143000"/>
            <a:ext cx="4343400" cy="5496708"/>
          </a:xfrm>
        </p:spPr>
        <p:txBody>
          <a:bodyPr>
            <a:normAutofit/>
          </a:bodyPr>
          <a:lstStyle/>
          <a:p>
            <a:pPr marL="0" indent="0">
              <a:buNone/>
            </a:pPr>
            <a:r>
              <a:rPr lang="en-US" sz="2400" dirty="0" smtClean="0"/>
              <a:t>At home</a:t>
            </a:r>
          </a:p>
          <a:p>
            <a:r>
              <a:rPr lang="en-US" sz="2400" dirty="0" smtClean="0"/>
              <a:t>No sanitary, water, or medical services</a:t>
            </a:r>
          </a:p>
          <a:p>
            <a:r>
              <a:rPr lang="en-US" sz="2400" dirty="0" smtClean="0"/>
              <a:t>Families crammed 12-15 individuals to a room in a damp, dark cellar</a:t>
            </a:r>
          </a:p>
        </p:txBody>
      </p:sp>
      <p:pic>
        <p:nvPicPr>
          <p:cNvPr id="6" name="Content Placeholder 5"/>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4648200" y="2281777"/>
            <a:ext cx="4038600" cy="3162808"/>
          </a:xfrm>
        </p:spPr>
      </p:pic>
    </p:spTree>
    <p:extLst>
      <p:ext uri="{BB962C8B-B14F-4D97-AF65-F5344CB8AC3E}">
        <p14:creationId xmlns:p14="http://schemas.microsoft.com/office/powerpoint/2010/main" val="26327315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AppData\Local\Microsoft\Windows\Temporary Internet Files\Content.IE5\2JBEJUP2\MC900297985[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914400" y="149978"/>
            <a:ext cx="7239000" cy="648973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Life</a:t>
            </a:r>
            <a:endParaRPr lang="en-US" dirty="0"/>
          </a:p>
        </p:txBody>
      </p:sp>
      <p:sp>
        <p:nvSpPr>
          <p:cNvPr id="3" name="Content Placeholder 2"/>
          <p:cNvSpPr>
            <a:spLocks noGrp="1"/>
          </p:cNvSpPr>
          <p:nvPr>
            <p:ph sz="half" idx="1"/>
          </p:nvPr>
        </p:nvSpPr>
        <p:spPr>
          <a:xfrm>
            <a:off x="152400" y="1143000"/>
            <a:ext cx="4343400" cy="5496708"/>
          </a:xfrm>
        </p:spPr>
        <p:txBody>
          <a:bodyPr>
            <a:normAutofit/>
          </a:bodyPr>
          <a:lstStyle/>
          <a:p>
            <a:pPr marL="0" indent="0">
              <a:buNone/>
            </a:pPr>
            <a:r>
              <a:rPr lang="en-US" sz="2400" dirty="0" smtClean="0"/>
              <a:t>At home</a:t>
            </a:r>
          </a:p>
          <a:p>
            <a:r>
              <a:rPr lang="en-US" sz="2400" dirty="0" smtClean="0"/>
              <a:t>No sanitary, water, or medical services</a:t>
            </a:r>
          </a:p>
          <a:p>
            <a:r>
              <a:rPr lang="en-US" sz="2400" dirty="0" smtClean="0"/>
              <a:t>Families crammed 12-15 individuals to a room in a damp, dark cellar</a:t>
            </a:r>
          </a:p>
          <a:p>
            <a:r>
              <a:rPr lang="en-US" sz="2400" dirty="0" smtClean="0"/>
              <a:t>Bad diet, alcoholism, cholera, and typhus spread through the cities.</a:t>
            </a:r>
          </a:p>
        </p:txBody>
      </p:sp>
      <p:pic>
        <p:nvPicPr>
          <p:cNvPr id="6" name="Content Placeholder 5"/>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762500" y="1735931"/>
            <a:ext cx="3810000" cy="4254500"/>
          </a:xfrm>
        </p:spPr>
      </p:pic>
    </p:spTree>
    <p:extLst>
      <p:ext uri="{BB962C8B-B14F-4D97-AF65-F5344CB8AC3E}">
        <p14:creationId xmlns:p14="http://schemas.microsoft.com/office/powerpoint/2010/main" val="26327315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AppData\Local\Microsoft\Windows\Temporary Internet Files\Content.IE5\2JBEJUP2\MC900297985[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914400" y="149978"/>
            <a:ext cx="7239000" cy="648973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Life</a:t>
            </a:r>
            <a:endParaRPr lang="en-US" dirty="0"/>
          </a:p>
        </p:txBody>
      </p:sp>
      <p:sp>
        <p:nvSpPr>
          <p:cNvPr id="3" name="Content Placeholder 2"/>
          <p:cNvSpPr>
            <a:spLocks noGrp="1"/>
          </p:cNvSpPr>
          <p:nvPr>
            <p:ph sz="half" idx="1"/>
          </p:nvPr>
        </p:nvSpPr>
        <p:spPr>
          <a:xfrm>
            <a:off x="152400" y="1143000"/>
            <a:ext cx="4343400" cy="5496708"/>
          </a:xfrm>
        </p:spPr>
        <p:txBody>
          <a:bodyPr>
            <a:noAutofit/>
          </a:bodyPr>
          <a:lstStyle/>
          <a:p>
            <a:pPr marL="0" indent="0">
              <a:buNone/>
            </a:pPr>
            <a:r>
              <a:rPr lang="en-US" sz="2400" dirty="0" smtClean="0"/>
              <a:t>At home</a:t>
            </a:r>
          </a:p>
          <a:p>
            <a:r>
              <a:rPr lang="en-US" sz="2400" dirty="0" smtClean="0"/>
              <a:t>No sanitary, water, or medical services</a:t>
            </a:r>
          </a:p>
          <a:p>
            <a:r>
              <a:rPr lang="en-US" sz="2400" dirty="0" smtClean="0"/>
              <a:t>Families crammed 12-15 individuals to a room in a damp, dark cellar</a:t>
            </a:r>
          </a:p>
          <a:p>
            <a:r>
              <a:rPr lang="en-US" sz="2400" dirty="0" smtClean="0"/>
              <a:t>Bad diet, alcoholism, cholera, and typhus spread through the cities.</a:t>
            </a:r>
          </a:p>
          <a:p>
            <a:r>
              <a:rPr lang="en-US" sz="2400" dirty="0" smtClean="0"/>
              <a:t>Dramatic increase in illegitimate births and prostitution.</a:t>
            </a:r>
          </a:p>
          <a:p>
            <a:pPr marL="0" indent="0">
              <a:buNone/>
            </a:pPr>
            <a:endParaRPr lang="en-US" sz="2400" dirty="0"/>
          </a:p>
        </p:txBody>
      </p:sp>
      <p:pic>
        <p:nvPicPr>
          <p:cNvPr id="6" name="Content Placeholder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902374" y="1600200"/>
            <a:ext cx="3530251" cy="4525963"/>
          </a:xfrm>
        </p:spPr>
      </p:pic>
    </p:spTree>
    <p:extLst>
      <p:ext uri="{BB962C8B-B14F-4D97-AF65-F5344CB8AC3E}">
        <p14:creationId xmlns:p14="http://schemas.microsoft.com/office/powerpoint/2010/main" val="26327315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hahecht\AppData\Local\Microsoft\Windows\Temporary Internet Files\Content.IE5\2JBEJUP2\MC900297985[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914400" y="149978"/>
            <a:ext cx="7239000" cy="648973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457200" y="1600200"/>
            <a:ext cx="8229600" cy="5257800"/>
          </a:xfrm>
        </p:spPr>
        <p:txBody>
          <a:bodyPr>
            <a:normAutofit fontScale="77500" lnSpcReduction="20000"/>
          </a:bodyPr>
          <a:lstStyle/>
          <a:p>
            <a:r>
              <a:rPr lang="en-US" dirty="0" smtClean="0"/>
              <a:t>The Industrial Revolution…</a:t>
            </a:r>
          </a:p>
          <a:p>
            <a:pPr lvl="1"/>
            <a:r>
              <a:rPr lang="en-US" dirty="0" smtClean="0"/>
              <a:t>Originated in England because of its natural resources (e.g. coal, iron ore).</a:t>
            </a:r>
          </a:p>
          <a:p>
            <a:pPr lvl="1"/>
            <a:r>
              <a:rPr lang="en-US" dirty="0" smtClean="0"/>
              <a:t>The role of cotton textile, iron, and steel industries propelled the Industrial Revolution.</a:t>
            </a:r>
          </a:p>
          <a:p>
            <a:pPr lvl="1"/>
            <a:r>
              <a:rPr lang="en-US" dirty="0" smtClean="0"/>
              <a:t>The British Enclosure Movement provided the land and work force for the factories.</a:t>
            </a:r>
          </a:p>
          <a:p>
            <a:r>
              <a:rPr lang="en-US" dirty="0" smtClean="0"/>
              <a:t>Agricultural economics were based on the family unit.  The Industrial Revolution had a significant impact on the structure and function of the family.</a:t>
            </a:r>
          </a:p>
          <a:p>
            <a:r>
              <a:rPr lang="en-US" dirty="0" smtClean="0"/>
              <a:t>The Industrial Revolution placed new demands on the labor of men, women, and children.</a:t>
            </a:r>
          </a:p>
          <a:p>
            <a:r>
              <a:rPr lang="en-US" dirty="0" smtClean="0"/>
              <a:t>Impacts of the Industrial Revolution on industrialized countries:</a:t>
            </a:r>
          </a:p>
          <a:p>
            <a:pPr lvl="1"/>
            <a:r>
              <a:rPr lang="en-US" dirty="0"/>
              <a:t>Population increase</a:t>
            </a:r>
          </a:p>
          <a:p>
            <a:pPr lvl="1"/>
            <a:r>
              <a:rPr lang="en-US" dirty="0"/>
              <a:t>Environmental </a:t>
            </a:r>
            <a:r>
              <a:rPr lang="en-US" dirty="0" smtClean="0"/>
              <a:t>pollution</a:t>
            </a:r>
          </a:p>
          <a:p>
            <a:pPr marL="0" indent="0">
              <a:buNone/>
            </a:pPr>
            <a:endParaRPr lang="en-US" dirty="0" smtClean="0"/>
          </a:p>
        </p:txBody>
      </p:sp>
    </p:spTree>
    <p:extLst>
      <p:ext uri="{BB962C8B-B14F-4D97-AF65-F5344CB8AC3E}">
        <p14:creationId xmlns:p14="http://schemas.microsoft.com/office/powerpoint/2010/main" val="1362630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hahecht\AppData\Local\Microsoft\Windows\Temporary Internet Files\Content.IE5\2JBEJUP2\MC900297985[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914400" y="149978"/>
            <a:ext cx="7239000" cy="648973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590008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hahecht\AppData\Local\Microsoft\Windows\Temporary Internet Files\Content.IE5\2JBEJUP2\MC900297985[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914400" y="149978"/>
            <a:ext cx="7239000" cy="648973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647700" y="609600"/>
            <a:ext cx="7772400" cy="1470025"/>
          </a:xfrm>
        </p:spPr>
        <p:txBody>
          <a:bodyPr/>
          <a:lstStyle/>
          <a:p>
            <a:r>
              <a:rPr lang="en-US" dirty="0" smtClean="0"/>
              <a:t>Objective:</a:t>
            </a:r>
            <a:br>
              <a:rPr lang="en-US" dirty="0" smtClean="0"/>
            </a:br>
            <a:r>
              <a:rPr lang="en-US" b="1" dirty="0" smtClean="0"/>
              <a:t>Living the Industrial Revolution</a:t>
            </a:r>
            <a:endParaRPr lang="en-US" dirty="0"/>
          </a:p>
        </p:txBody>
      </p:sp>
      <p:sp>
        <p:nvSpPr>
          <p:cNvPr id="3" name="Subtitle 2"/>
          <p:cNvSpPr>
            <a:spLocks noGrp="1"/>
          </p:cNvSpPr>
          <p:nvPr>
            <p:ph type="subTitle" idx="1"/>
          </p:nvPr>
        </p:nvSpPr>
        <p:spPr>
          <a:xfrm>
            <a:off x="381000" y="2286000"/>
            <a:ext cx="8382000" cy="4353708"/>
          </a:xfrm>
        </p:spPr>
        <p:txBody>
          <a:bodyPr>
            <a:normAutofit fontScale="92500" lnSpcReduction="10000"/>
          </a:bodyPr>
          <a:lstStyle/>
          <a:p>
            <a:r>
              <a:rPr lang="en-US" b="1" dirty="0" smtClean="0">
                <a:solidFill>
                  <a:schemeClr val="tx1"/>
                </a:solidFill>
              </a:rPr>
              <a:t>WHII.9a and c</a:t>
            </a:r>
          </a:p>
          <a:p>
            <a:r>
              <a:rPr lang="en-US" dirty="0" smtClean="0">
                <a:solidFill>
                  <a:schemeClr val="tx1"/>
                </a:solidFill>
              </a:rPr>
              <a:t>TSWDK of the effects of the Industrial Revolution during the 19</a:t>
            </a:r>
            <a:r>
              <a:rPr lang="en-US" baseline="30000" dirty="0" smtClean="0">
                <a:solidFill>
                  <a:schemeClr val="tx1"/>
                </a:solidFill>
              </a:rPr>
              <a:t>th</a:t>
            </a:r>
            <a:r>
              <a:rPr lang="en-US" dirty="0" smtClean="0">
                <a:solidFill>
                  <a:schemeClr val="tx1"/>
                </a:solidFill>
              </a:rPr>
              <a:t> century by citing scientific, technological, and industrial developments and explaining how they brought about urbanization and social and environmental changes and by describing the evolution of the nature of work and the labor force, including its effects on families, the status of women and children, the slave trade, and the labor union movement.</a:t>
            </a:r>
            <a:endParaRPr lang="en-US" dirty="0">
              <a:solidFill>
                <a:schemeClr val="tx1"/>
              </a:solidFill>
            </a:endParaRPr>
          </a:p>
        </p:txBody>
      </p:sp>
    </p:spTree>
    <p:extLst>
      <p:ext uri="{BB962C8B-B14F-4D97-AF65-F5344CB8AC3E}">
        <p14:creationId xmlns:p14="http://schemas.microsoft.com/office/powerpoint/2010/main" val="16211662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hahecht\AppData\Local\Microsoft\Windows\Temporary Internet Files\Content.IE5\2JBEJUP2\MC900297985[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914400" y="149978"/>
            <a:ext cx="7239000" cy="648973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8599179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AppData\Local\Microsoft\Windows\Temporary Internet Files\Content.IE5\2JBEJUP2\MC900297985[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914400" y="149978"/>
            <a:ext cx="7239000" cy="648973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36746049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hahecht\AppData\Local\Microsoft\Windows\Temporary Internet Files\Content.IE5\2JBEJUP2\MC900297985[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914400" y="149978"/>
            <a:ext cx="7239000" cy="648973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Living the Industrial Revolution</a:t>
            </a:r>
            <a:endParaRPr lang="en-US" dirty="0"/>
          </a:p>
        </p:txBody>
      </p:sp>
      <p:sp>
        <p:nvSpPr>
          <p:cNvPr id="3" name="Content Placeholder 2"/>
          <p:cNvSpPr>
            <a:spLocks noGrp="1"/>
          </p:cNvSpPr>
          <p:nvPr>
            <p:ph idx="1"/>
          </p:nvPr>
        </p:nvSpPr>
        <p:spPr/>
        <p:txBody>
          <a:bodyPr/>
          <a:lstStyle/>
          <a:p>
            <a:r>
              <a:rPr lang="en-US" dirty="0" smtClean="0"/>
              <a:t>The Factories Arrive…</a:t>
            </a:r>
          </a:p>
          <a:p>
            <a:r>
              <a:rPr lang="en-US" dirty="0" smtClean="0"/>
              <a:t>Life</a:t>
            </a:r>
            <a:endParaRPr lang="en-US" dirty="0"/>
          </a:p>
        </p:txBody>
      </p:sp>
    </p:spTree>
    <p:extLst>
      <p:ext uri="{BB962C8B-B14F-4D97-AF65-F5344CB8AC3E}">
        <p14:creationId xmlns:p14="http://schemas.microsoft.com/office/powerpoint/2010/main" val="31589475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hahecht\AppData\Local\Microsoft\Windows\Temporary Internet Files\Content.IE5\2JBEJUP2\MC900297985[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914400" y="149978"/>
            <a:ext cx="7239000" cy="648973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The Factories Arrive…</a:t>
            </a:r>
            <a:endParaRPr lang="en-US" dirty="0"/>
          </a:p>
        </p:txBody>
      </p:sp>
      <p:sp>
        <p:nvSpPr>
          <p:cNvPr id="3" name="Content Placeholder 2"/>
          <p:cNvSpPr>
            <a:spLocks noGrp="1"/>
          </p:cNvSpPr>
          <p:nvPr>
            <p:ph idx="1"/>
          </p:nvPr>
        </p:nvSpPr>
        <p:spPr>
          <a:xfrm>
            <a:off x="457200" y="1600200"/>
            <a:ext cx="8229600" cy="5039508"/>
          </a:xfrm>
        </p:spPr>
        <p:txBody>
          <a:bodyPr>
            <a:normAutofit fontScale="85000" lnSpcReduction="20000"/>
          </a:bodyPr>
          <a:lstStyle/>
          <a:p>
            <a:pPr marL="0" indent="0">
              <a:buNone/>
            </a:pPr>
            <a:r>
              <a:rPr lang="en-US" dirty="0" smtClean="0"/>
              <a:t>From Cottage to Industry</a:t>
            </a:r>
          </a:p>
          <a:p>
            <a:r>
              <a:rPr lang="en-US" dirty="0" smtClean="0"/>
              <a:t>Industrialization drove society from an agricultural to an urban way of life</a:t>
            </a:r>
          </a:p>
          <a:p>
            <a:r>
              <a:rPr lang="en-US" dirty="0" smtClean="0"/>
              <a:t>Cottage Industry = individual workers use hand tools or simple machinery to make goods in their own homes or in workshops attached to their homes.</a:t>
            </a:r>
          </a:p>
          <a:p>
            <a:r>
              <a:rPr lang="en-US" dirty="0" smtClean="0"/>
              <a:t>Factory System = a system of manufacturing based on the concentration of industry into specialized and often large establishments.</a:t>
            </a:r>
          </a:p>
          <a:p>
            <a:r>
              <a:rPr lang="en-US" dirty="0" smtClean="0"/>
              <a:t>As cotton textiles, iron, and steel became more industrialized, the cottage industry disappeared.  Family-based cottage industries displaced the factory system.</a:t>
            </a:r>
            <a:endParaRPr lang="en-US" dirty="0"/>
          </a:p>
        </p:txBody>
      </p:sp>
    </p:spTree>
    <p:extLst>
      <p:ext uri="{BB962C8B-B14F-4D97-AF65-F5344CB8AC3E}">
        <p14:creationId xmlns:p14="http://schemas.microsoft.com/office/powerpoint/2010/main" val="3158947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AppData\Local\Microsoft\Windows\Temporary Internet Files\Content.IE5\2JBEJUP2\MC900297985[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914400" y="149978"/>
            <a:ext cx="7239000" cy="648973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The Factories Arrive…</a:t>
            </a:r>
            <a:endParaRPr lang="en-US" dirty="0"/>
          </a:p>
        </p:txBody>
      </p:sp>
      <p:sp>
        <p:nvSpPr>
          <p:cNvPr id="3" name="Content Placeholder 2"/>
          <p:cNvSpPr>
            <a:spLocks noGrp="1"/>
          </p:cNvSpPr>
          <p:nvPr>
            <p:ph sz="half" idx="1"/>
          </p:nvPr>
        </p:nvSpPr>
        <p:spPr>
          <a:xfrm>
            <a:off x="0" y="1600200"/>
            <a:ext cx="4495800" cy="5257800"/>
          </a:xfrm>
        </p:spPr>
        <p:txBody>
          <a:bodyPr>
            <a:normAutofit fontScale="77500" lnSpcReduction="20000"/>
          </a:bodyPr>
          <a:lstStyle/>
          <a:p>
            <a:pPr marL="0" indent="0">
              <a:buNone/>
            </a:pPr>
            <a:r>
              <a:rPr lang="en-US" dirty="0" smtClean="0"/>
              <a:t>British Enclosure Movement</a:t>
            </a:r>
          </a:p>
          <a:p>
            <a:r>
              <a:rPr lang="en-US" dirty="0" smtClean="0"/>
              <a:t>Before the Industrial Revolution, land was publicly owned.  Families farmed small tracts of land as they needed for their families.</a:t>
            </a:r>
          </a:p>
          <a:p>
            <a:r>
              <a:rPr lang="en-US" dirty="0" smtClean="0"/>
              <a:t>However, in an attempt to raise revenue, the government began to portion off the land and sell it… to those that could afford it…</a:t>
            </a:r>
          </a:p>
          <a:p>
            <a:r>
              <a:rPr lang="en-US" dirty="0" smtClean="0"/>
              <a:t>Wealthy individuals began to buy large parcels of land and fence off these “enclosures” as private property.</a:t>
            </a:r>
          </a:p>
          <a:p>
            <a:r>
              <a:rPr lang="en-US" dirty="0" smtClean="0"/>
              <a:t>As the Industrial Revolution progressed, more private property was needed on which to build factories.</a:t>
            </a:r>
          </a:p>
          <a:p>
            <a:r>
              <a:rPr lang="en-US" dirty="0" smtClean="0">
                <a:hlinkClick r:id="rId3"/>
              </a:rPr>
              <a:t>British Enclosure Movement</a:t>
            </a:r>
            <a:endParaRPr lang="en-US" dirty="0"/>
          </a:p>
        </p:txBody>
      </p:sp>
      <p:pic>
        <p:nvPicPr>
          <p:cNvPr id="6" name="Content Placeholder 4"/>
          <p:cNvPicPr>
            <a:picLocks noGrp="1" noChangeAspect="1"/>
          </p:cNvPicPr>
          <p:nvPr>
            <p:ph sz="half" idx="2"/>
          </p:nvPr>
        </p:nvPicPr>
        <p:blipFill>
          <a:blip r:embed="rId4">
            <a:extLst>
              <a:ext uri="{28A0092B-C50C-407E-A947-70E740481C1C}">
                <a14:useLocalDpi xmlns:a14="http://schemas.microsoft.com/office/drawing/2010/main" val="0"/>
              </a:ext>
            </a:extLst>
          </a:blip>
          <a:stretch>
            <a:fillRect/>
          </a:stretch>
        </p:blipFill>
        <p:spPr>
          <a:xfrm>
            <a:off x="4648200" y="2418821"/>
            <a:ext cx="4038600" cy="2888720"/>
          </a:xfrm>
        </p:spPr>
      </p:pic>
    </p:spTree>
    <p:extLst>
      <p:ext uri="{BB962C8B-B14F-4D97-AF65-F5344CB8AC3E}">
        <p14:creationId xmlns:p14="http://schemas.microsoft.com/office/powerpoint/2010/main" val="3633331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AppData\Local\Microsoft\Windows\Temporary Internet Files\Content.IE5\2JBEJUP2\MC900297985[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914400" y="149978"/>
            <a:ext cx="7239000" cy="648973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The Factories Arrive…</a:t>
            </a:r>
            <a:endParaRPr lang="en-US" dirty="0"/>
          </a:p>
        </p:txBody>
      </p:sp>
      <p:sp>
        <p:nvSpPr>
          <p:cNvPr id="3" name="Content Placeholder 2"/>
          <p:cNvSpPr>
            <a:spLocks noGrp="1"/>
          </p:cNvSpPr>
          <p:nvPr>
            <p:ph sz="half" idx="1"/>
          </p:nvPr>
        </p:nvSpPr>
        <p:spPr>
          <a:xfrm>
            <a:off x="457200" y="1600200"/>
            <a:ext cx="4038600" cy="5039508"/>
          </a:xfrm>
        </p:spPr>
        <p:txBody>
          <a:bodyPr>
            <a:normAutofit/>
          </a:bodyPr>
          <a:lstStyle/>
          <a:p>
            <a:pPr marL="0" indent="0">
              <a:buNone/>
            </a:pPr>
            <a:r>
              <a:rPr lang="en-US" dirty="0" smtClean="0"/>
              <a:t>Cities</a:t>
            </a:r>
          </a:p>
          <a:p>
            <a:r>
              <a:rPr lang="en-US" sz="2000" dirty="0" smtClean="0"/>
              <a:t>Families could no longer make a living as a cottage industry</a:t>
            </a:r>
          </a:p>
          <a:p>
            <a:r>
              <a:rPr lang="en-US" sz="2000" dirty="0" smtClean="0"/>
              <a:t>Farmers could no longer work public land</a:t>
            </a:r>
          </a:p>
          <a:p>
            <a:r>
              <a:rPr lang="en-US" sz="2000" dirty="0" smtClean="0"/>
              <a:t>But the factories needed employment and so there was a huge move towards cities, creating a population explosion.</a:t>
            </a:r>
          </a:p>
        </p:txBody>
      </p:sp>
      <p:pic>
        <p:nvPicPr>
          <p:cNvPr id="6" name="Content Placeholder 8"/>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4734816" y="2362200"/>
            <a:ext cx="4132985" cy="2819400"/>
          </a:xfrm>
        </p:spPr>
      </p:pic>
    </p:spTree>
    <p:extLst>
      <p:ext uri="{BB962C8B-B14F-4D97-AF65-F5344CB8AC3E}">
        <p14:creationId xmlns:p14="http://schemas.microsoft.com/office/powerpoint/2010/main" val="1000141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hahecht\AppData\Local\Microsoft\Windows\Temporary Internet Files\Content.IE5\2JBEJUP2\MC900297985[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914400" y="149978"/>
            <a:ext cx="7239000" cy="648973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The Factories Arrive…</a:t>
            </a:r>
            <a:endParaRPr lang="en-US" dirty="0"/>
          </a:p>
        </p:txBody>
      </p:sp>
      <p:sp>
        <p:nvSpPr>
          <p:cNvPr id="3" name="Content Placeholder 2"/>
          <p:cNvSpPr>
            <a:spLocks noGrp="1"/>
          </p:cNvSpPr>
          <p:nvPr>
            <p:ph idx="1"/>
          </p:nvPr>
        </p:nvSpPr>
        <p:spPr/>
        <p:txBody>
          <a:bodyPr/>
          <a:lstStyle/>
          <a:p>
            <a:pPr marL="0" indent="0" algn="ctr">
              <a:buNone/>
            </a:pPr>
            <a:r>
              <a:rPr lang="en-US" b="1" dirty="0" smtClean="0"/>
              <a:t>Nineteenth-Century Urban Growth</a:t>
            </a:r>
          </a:p>
          <a:p>
            <a:pPr marL="0" indent="0" algn="ctr">
              <a:buNone/>
            </a:pPr>
            <a:endParaRPr lang="en-US" b="1" dirty="0"/>
          </a:p>
        </p:txBody>
      </p:sp>
      <p:graphicFrame>
        <p:nvGraphicFramePr>
          <p:cNvPr id="5" name="Table 4"/>
          <p:cNvGraphicFramePr>
            <a:graphicFrameLocks noGrp="1"/>
          </p:cNvGraphicFramePr>
          <p:nvPr>
            <p:extLst>
              <p:ext uri="{D42A27DB-BD31-4B8C-83A1-F6EECF244321}">
                <p14:modId xmlns:p14="http://schemas.microsoft.com/office/powerpoint/2010/main" val="680979981"/>
              </p:ext>
            </p:extLst>
          </p:nvPr>
        </p:nvGraphicFramePr>
        <p:xfrm>
          <a:off x="571500" y="2590800"/>
          <a:ext cx="7924799" cy="2438400"/>
        </p:xfrm>
        <a:graphic>
          <a:graphicData uri="http://schemas.openxmlformats.org/drawingml/2006/table">
            <a:tbl>
              <a:tblPr firstRow="1" bandRow="1">
                <a:tableStyleId>{5C22544A-7EE6-4342-B048-85BDC9FD1C3A}</a:tableStyleId>
              </a:tblPr>
              <a:tblGrid>
                <a:gridCol w="2438400"/>
                <a:gridCol w="2895600"/>
                <a:gridCol w="2590799"/>
              </a:tblGrid>
              <a:tr h="370840">
                <a:tc>
                  <a:txBody>
                    <a:bodyPr/>
                    <a:lstStyle/>
                    <a:p>
                      <a:pPr algn="ctr"/>
                      <a:r>
                        <a:rPr lang="en-US" sz="2400" dirty="0" smtClean="0"/>
                        <a:t>City</a:t>
                      </a:r>
                      <a:endParaRPr lang="en-US" sz="2400" dirty="0"/>
                    </a:p>
                  </a:txBody>
                  <a:tcPr/>
                </a:tc>
                <a:tc>
                  <a:txBody>
                    <a:bodyPr/>
                    <a:lstStyle/>
                    <a:p>
                      <a:pPr algn="ctr"/>
                      <a:r>
                        <a:rPr lang="en-US" sz="2400" dirty="0" smtClean="0"/>
                        <a:t>Population in 1800</a:t>
                      </a:r>
                      <a:endParaRPr lang="en-US" sz="2400" dirty="0"/>
                    </a:p>
                  </a:txBody>
                  <a:tcPr/>
                </a:tc>
                <a:tc>
                  <a:txBody>
                    <a:bodyPr/>
                    <a:lstStyle/>
                    <a:p>
                      <a:pPr algn="ctr"/>
                      <a:r>
                        <a:rPr lang="en-US" sz="2400" dirty="0" smtClean="0"/>
                        <a:t>Population in 1910</a:t>
                      </a:r>
                      <a:endParaRPr lang="en-US" sz="2400" dirty="0"/>
                    </a:p>
                  </a:txBody>
                  <a:tcPr/>
                </a:tc>
              </a:tr>
              <a:tr h="370840">
                <a:tc>
                  <a:txBody>
                    <a:bodyPr/>
                    <a:lstStyle/>
                    <a:p>
                      <a:pPr algn="ctr"/>
                      <a:r>
                        <a:rPr lang="en-US" sz="2000" dirty="0" smtClean="0"/>
                        <a:t>London</a:t>
                      </a:r>
                      <a:endParaRPr lang="en-US" sz="2000" dirty="0"/>
                    </a:p>
                  </a:txBody>
                  <a:tcPr/>
                </a:tc>
                <a:tc>
                  <a:txBody>
                    <a:bodyPr/>
                    <a:lstStyle/>
                    <a:p>
                      <a:pPr algn="ctr"/>
                      <a:r>
                        <a:rPr lang="en-US" sz="2000" dirty="0" smtClean="0"/>
                        <a:t>831,000</a:t>
                      </a:r>
                      <a:endParaRPr lang="en-US" sz="2000" dirty="0"/>
                    </a:p>
                  </a:txBody>
                  <a:tcPr/>
                </a:tc>
                <a:tc>
                  <a:txBody>
                    <a:bodyPr/>
                    <a:lstStyle/>
                    <a:p>
                      <a:pPr algn="ctr"/>
                      <a:r>
                        <a:rPr lang="en-US" sz="2000" dirty="0" smtClean="0"/>
                        <a:t>4,521,000</a:t>
                      </a:r>
                      <a:endParaRPr lang="en-US" sz="2000" dirty="0"/>
                    </a:p>
                  </a:txBody>
                  <a:tcPr/>
                </a:tc>
              </a:tr>
              <a:tr h="370840">
                <a:tc>
                  <a:txBody>
                    <a:bodyPr/>
                    <a:lstStyle/>
                    <a:p>
                      <a:pPr algn="ctr"/>
                      <a:r>
                        <a:rPr lang="en-US" sz="2000" dirty="0" smtClean="0"/>
                        <a:t>Paris</a:t>
                      </a:r>
                      <a:endParaRPr lang="en-US" sz="2000" dirty="0"/>
                    </a:p>
                  </a:txBody>
                  <a:tcPr/>
                </a:tc>
                <a:tc>
                  <a:txBody>
                    <a:bodyPr/>
                    <a:lstStyle/>
                    <a:p>
                      <a:pPr algn="ctr"/>
                      <a:r>
                        <a:rPr lang="en-US" sz="2000" dirty="0" smtClean="0"/>
                        <a:t>547,000</a:t>
                      </a:r>
                      <a:endParaRPr lang="en-US" sz="2000" dirty="0"/>
                    </a:p>
                  </a:txBody>
                  <a:tcPr/>
                </a:tc>
                <a:tc>
                  <a:txBody>
                    <a:bodyPr/>
                    <a:lstStyle/>
                    <a:p>
                      <a:pPr algn="ctr"/>
                      <a:r>
                        <a:rPr lang="en-US" sz="2000" dirty="0" smtClean="0"/>
                        <a:t>2,888,000</a:t>
                      </a:r>
                      <a:endParaRPr lang="en-US" sz="2000" dirty="0"/>
                    </a:p>
                  </a:txBody>
                  <a:tcPr/>
                </a:tc>
              </a:tr>
              <a:tr h="370840">
                <a:tc>
                  <a:txBody>
                    <a:bodyPr/>
                    <a:lstStyle/>
                    <a:p>
                      <a:pPr algn="ctr"/>
                      <a:r>
                        <a:rPr lang="en-US" sz="2000" dirty="0" smtClean="0"/>
                        <a:t>Berlin</a:t>
                      </a:r>
                      <a:endParaRPr lang="en-US" sz="2000" dirty="0"/>
                    </a:p>
                  </a:txBody>
                  <a:tcPr/>
                </a:tc>
                <a:tc>
                  <a:txBody>
                    <a:bodyPr/>
                    <a:lstStyle/>
                    <a:p>
                      <a:pPr algn="ctr"/>
                      <a:r>
                        <a:rPr lang="en-US" sz="2000" dirty="0" smtClean="0"/>
                        <a:t>173,000</a:t>
                      </a:r>
                      <a:endParaRPr lang="en-US" sz="2000" dirty="0"/>
                    </a:p>
                  </a:txBody>
                  <a:tcPr/>
                </a:tc>
                <a:tc>
                  <a:txBody>
                    <a:bodyPr/>
                    <a:lstStyle/>
                    <a:p>
                      <a:pPr algn="ctr"/>
                      <a:r>
                        <a:rPr lang="en-US" sz="2000" dirty="0" smtClean="0"/>
                        <a:t>2,071,000</a:t>
                      </a:r>
                      <a:endParaRPr lang="en-US" sz="2000" dirty="0"/>
                    </a:p>
                  </a:txBody>
                  <a:tcPr/>
                </a:tc>
              </a:tr>
              <a:tr h="370840">
                <a:tc>
                  <a:txBody>
                    <a:bodyPr/>
                    <a:lstStyle/>
                    <a:p>
                      <a:pPr algn="ctr"/>
                      <a:r>
                        <a:rPr lang="en-US" sz="2000" dirty="0" smtClean="0"/>
                        <a:t>Vienna</a:t>
                      </a:r>
                      <a:endParaRPr lang="en-US" sz="2000" dirty="0"/>
                    </a:p>
                  </a:txBody>
                  <a:tcPr/>
                </a:tc>
                <a:tc>
                  <a:txBody>
                    <a:bodyPr/>
                    <a:lstStyle/>
                    <a:p>
                      <a:pPr algn="ctr"/>
                      <a:r>
                        <a:rPr lang="en-US" sz="2000" dirty="0" smtClean="0"/>
                        <a:t>247,000</a:t>
                      </a:r>
                      <a:endParaRPr lang="en-US" sz="2000" dirty="0"/>
                    </a:p>
                  </a:txBody>
                  <a:tcPr/>
                </a:tc>
                <a:tc>
                  <a:txBody>
                    <a:bodyPr/>
                    <a:lstStyle/>
                    <a:p>
                      <a:pPr algn="ctr"/>
                      <a:r>
                        <a:rPr lang="en-US" sz="2000" dirty="0" smtClean="0"/>
                        <a:t>2,030,000</a:t>
                      </a:r>
                      <a:endParaRPr lang="en-US" sz="2000" dirty="0"/>
                    </a:p>
                  </a:txBody>
                  <a:tcPr/>
                </a:tc>
              </a:tr>
              <a:tr h="370840">
                <a:tc>
                  <a:txBody>
                    <a:bodyPr/>
                    <a:lstStyle/>
                    <a:p>
                      <a:pPr algn="ctr"/>
                      <a:r>
                        <a:rPr lang="en-US" sz="2000" dirty="0" smtClean="0"/>
                        <a:t>St. Petersburg</a:t>
                      </a:r>
                      <a:endParaRPr lang="en-US" sz="2000" dirty="0"/>
                    </a:p>
                  </a:txBody>
                  <a:tcPr/>
                </a:tc>
                <a:tc>
                  <a:txBody>
                    <a:bodyPr/>
                    <a:lstStyle/>
                    <a:p>
                      <a:pPr algn="ctr"/>
                      <a:r>
                        <a:rPr lang="en-US" sz="2000" dirty="0" smtClean="0"/>
                        <a:t>220,000</a:t>
                      </a:r>
                      <a:endParaRPr lang="en-US" sz="2000" dirty="0"/>
                    </a:p>
                  </a:txBody>
                  <a:tcPr/>
                </a:tc>
                <a:tc>
                  <a:txBody>
                    <a:bodyPr/>
                    <a:lstStyle/>
                    <a:p>
                      <a:pPr algn="ctr"/>
                      <a:r>
                        <a:rPr lang="en-US" sz="2000" dirty="0" smtClean="0"/>
                        <a:t>1,907,000</a:t>
                      </a:r>
                      <a:endParaRPr lang="en-US" sz="2000" dirty="0"/>
                    </a:p>
                  </a:txBody>
                  <a:tcPr/>
                </a:tc>
              </a:tr>
            </a:tbl>
          </a:graphicData>
        </a:graphic>
      </p:graphicFrame>
      <p:sp>
        <p:nvSpPr>
          <p:cNvPr id="6" name="Rectangle 5"/>
          <p:cNvSpPr/>
          <p:nvPr/>
        </p:nvSpPr>
        <p:spPr>
          <a:xfrm>
            <a:off x="6553200" y="3124200"/>
            <a:ext cx="1295400" cy="228600"/>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553200" y="3962400"/>
            <a:ext cx="1295400" cy="228600"/>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553200" y="4724400"/>
            <a:ext cx="1295400" cy="228600"/>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553200" y="3505200"/>
            <a:ext cx="1295400" cy="30480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553200" y="4343400"/>
            <a:ext cx="1295400" cy="22860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78392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9"/>
                                        </p:tgtEl>
                                      </p:cBhvr>
                                    </p:animEffect>
                                    <p:set>
                                      <p:cBhvr>
                                        <p:cTn id="12" dur="1" fill="hold">
                                          <p:stCondLst>
                                            <p:cond delay="499"/>
                                          </p:stCondLst>
                                        </p:cTn>
                                        <p:tgtEl>
                                          <p:spTgt spid="9"/>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7"/>
                                        </p:tgtEl>
                                      </p:cBhvr>
                                    </p:animEffect>
                                    <p:set>
                                      <p:cBhvr>
                                        <p:cTn id="17" dur="1" fill="hold">
                                          <p:stCondLst>
                                            <p:cond delay="499"/>
                                          </p:stCondLst>
                                        </p:cTn>
                                        <p:tgtEl>
                                          <p:spTgt spid="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0" nodeType="clickEffect">
                                  <p:stCondLst>
                                    <p:cond delay="0"/>
                                  </p:stCondLst>
                                  <p:childTnLst>
                                    <p:animEffect transition="out" filter="fade">
                                      <p:cBhvr>
                                        <p:cTn id="21" dur="500"/>
                                        <p:tgtEl>
                                          <p:spTgt spid="10"/>
                                        </p:tgtEl>
                                      </p:cBhvr>
                                    </p:animEffect>
                                    <p:set>
                                      <p:cBhvr>
                                        <p:cTn id="22" dur="1" fill="hold">
                                          <p:stCondLst>
                                            <p:cond delay="499"/>
                                          </p:stCondLst>
                                        </p:cTn>
                                        <p:tgtEl>
                                          <p:spTgt spid="10"/>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0" nodeType="clickEffect">
                                  <p:stCondLst>
                                    <p:cond delay="0"/>
                                  </p:stCondLst>
                                  <p:childTnLst>
                                    <p:animEffect transition="out" filter="fade">
                                      <p:cBhvr>
                                        <p:cTn id="26" dur="500"/>
                                        <p:tgtEl>
                                          <p:spTgt spid="8"/>
                                        </p:tgtEl>
                                      </p:cBhvr>
                                    </p:animEffect>
                                    <p:set>
                                      <p:cBhvr>
                                        <p:cTn id="27"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AppData\Local\Microsoft\Windows\Temporary Internet Files\Content.IE5\2JBEJUP2\MC900297985[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914400" y="149978"/>
            <a:ext cx="7239000" cy="648973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The Factories Arrive…</a:t>
            </a:r>
            <a:endParaRPr lang="en-US" dirty="0"/>
          </a:p>
        </p:txBody>
      </p:sp>
      <p:sp>
        <p:nvSpPr>
          <p:cNvPr id="3" name="Content Placeholder 2"/>
          <p:cNvSpPr>
            <a:spLocks noGrp="1"/>
          </p:cNvSpPr>
          <p:nvPr>
            <p:ph sz="half" idx="1"/>
          </p:nvPr>
        </p:nvSpPr>
        <p:spPr>
          <a:xfrm>
            <a:off x="457200" y="1600200"/>
            <a:ext cx="4038600" cy="5039508"/>
          </a:xfrm>
        </p:spPr>
        <p:txBody>
          <a:bodyPr>
            <a:normAutofit/>
          </a:bodyPr>
          <a:lstStyle/>
          <a:p>
            <a:pPr marL="0" indent="0">
              <a:buNone/>
            </a:pPr>
            <a:r>
              <a:rPr lang="en-US" dirty="0" smtClean="0"/>
              <a:t>Cities</a:t>
            </a:r>
          </a:p>
          <a:p>
            <a:r>
              <a:rPr lang="en-US" sz="2000" dirty="0" smtClean="0"/>
              <a:t>Families could no longer make a living as a cottage industry</a:t>
            </a:r>
          </a:p>
          <a:p>
            <a:r>
              <a:rPr lang="en-US" sz="2000" dirty="0" smtClean="0"/>
              <a:t>Farmers could no longer work public land</a:t>
            </a:r>
          </a:p>
          <a:p>
            <a:r>
              <a:rPr lang="en-US" sz="2000" dirty="0" smtClean="0"/>
              <a:t>But the factories needed employment and so there was a huge move towards cities, creating a population explosion.</a:t>
            </a:r>
          </a:p>
          <a:p>
            <a:r>
              <a:rPr lang="en-US" sz="2000" dirty="0" smtClean="0"/>
              <a:t>Urbanization = the rapid and massive growth of, and migration to large cities.</a:t>
            </a:r>
            <a:endParaRPr lang="en-US" sz="2000" dirty="0"/>
          </a:p>
        </p:txBody>
      </p:sp>
      <p:pic>
        <p:nvPicPr>
          <p:cNvPr id="6" name="Content Placeholder 8"/>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4734816" y="2362200"/>
            <a:ext cx="4132985" cy="2819400"/>
          </a:xfrm>
        </p:spPr>
      </p:pic>
    </p:spTree>
    <p:extLst>
      <p:ext uri="{BB962C8B-B14F-4D97-AF65-F5344CB8AC3E}">
        <p14:creationId xmlns:p14="http://schemas.microsoft.com/office/powerpoint/2010/main" val="13213363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AppData\Local\Microsoft\Windows\Temporary Internet Files\Content.IE5\2JBEJUP2\MC900297985[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914400" y="149978"/>
            <a:ext cx="7239000" cy="648973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Life</a:t>
            </a:r>
            <a:endParaRPr lang="en-US" dirty="0"/>
          </a:p>
        </p:txBody>
      </p:sp>
      <p:sp>
        <p:nvSpPr>
          <p:cNvPr id="3" name="Content Placeholder 2"/>
          <p:cNvSpPr>
            <a:spLocks noGrp="1"/>
          </p:cNvSpPr>
          <p:nvPr>
            <p:ph sz="half" idx="1"/>
          </p:nvPr>
        </p:nvSpPr>
        <p:spPr/>
        <p:txBody>
          <a:bodyPr>
            <a:normAutofit/>
          </a:bodyPr>
          <a:lstStyle/>
          <a:p>
            <a:pPr marL="0" indent="0">
              <a:buNone/>
            </a:pPr>
            <a:r>
              <a:rPr lang="en-US" dirty="0" smtClean="0"/>
              <a:t>In the factory</a:t>
            </a:r>
          </a:p>
          <a:p>
            <a:r>
              <a:rPr lang="en-US" dirty="0" smtClean="0"/>
              <a:t>Early factories were miserable places:</a:t>
            </a:r>
          </a:p>
          <a:p>
            <a:pPr lvl="1"/>
            <a:r>
              <a:rPr lang="en-US" dirty="0" smtClean="0"/>
              <a:t>Bad lighting</a:t>
            </a:r>
          </a:p>
          <a:p>
            <a:pPr lvl="1"/>
            <a:r>
              <a:rPr lang="en-US" dirty="0" smtClean="0"/>
              <a:t>Lack of ventilation</a:t>
            </a:r>
          </a:p>
          <a:p>
            <a:pPr lvl="1"/>
            <a:r>
              <a:rPr lang="en-US" dirty="0" smtClean="0"/>
              <a:t>Dangerous machines</a:t>
            </a:r>
          </a:p>
          <a:p>
            <a:pPr lvl="1"/>
            <a:r>
              <a:rPr lang="en-US" dirty="0" smtClean="0"/>
              <a:t>Frequent breakdowns</a:t>
            </a:r>
          </a:p>
        </p:txBody>
      </p:sp>
      <p:pic>
        <p:nvPicPr>
          <p:cNvPr id="6" name="Content Placeholder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948237" y="2101056"/>
            <a:ext cx="3438525" cy="3524250"/>
          </a:xfrm>
        </p:spPr>
      </p:pic>
    </p:spTree>
    <p:extLst>
      <p:ext uri="{BB962C8B-B14F-4D97-AF65-F5344CB8AC3E}">
        <p14:creationId xmlns:p14="http://schemas.microsoft.com/office/powerpoint/2010/main" val="2974163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2638</TotalTime>
  <Words>934</Words>
  <Application>Microsoft Office PowerPoint</Application>
  <PresentationFormat>On-screen Show (4:3)</PresentationFormat>
  <Paragraphs>112</Paragraphs>
  <Slides>21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Calibri</vt:lpstr>
      <vt:lpstr>Office Theme</vt:lpstr>
      <vt:lpstr>Do Now:</vt:lpstr>
      <vt:lpstr>Objective: Living the Industrial Revolution</vt:lpstr>
      <vt:lpstr>Living the Industrial Revolution</vt:lpstr>
      <vt:lpstr>The Factories Arrive…</vt:lpstr>
      <vt:lpstr>The Factories Arrive…</vt:lpstr>
      <vt:lpstr>The Factories Arrive…</vt:lpstr>
      <vt:lpstr>The Factories Arrive…</vt:lpstr>
      <vt:lpstr>The Factories Arrive…</vt:lpstr>
      <vt:lpstr>Life</vt:lpstr>
      <vt:lpstr>Life</vt:lpstr>
      <vt:lpstr>Life</vt:lpstr>
      <vt:lpstr>Life</vt:lpstr>
      <vt:lpstr>Life</vt:lpstr>
      <vt:lpstr>Life</vt:lpstr>
      <vt:lpstr>Life</vt:lpstr>
      <vt:lpstr>Life</vt:lpstr>
      <vt:lpstr>Life</vt:lpstr>
      <vt:lpstr>Conclusion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 Now:</dc:title>
  <dc:creator>Default Name</dc:creator>
  <cp:lastModifiedBy>Hana A. Hecht (hahecht)</cp:lastModifiedBy>
  <cp:revision>26</cp:revision>
  <dcterms:created xsi:type="dcterms:W3CDTF">2013-02-03T22:20:54Z</dcterms:created>
  <dcterms:modified xsi:type="dcterms:W3CDTF">2016-01-14T01:30:56Z</dcterms:modified>
</cp:coreProperties>
</file>