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57" r:id="rId22"/>
    <p:sldId id="25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53" autoAdjust="0"/>
    <p:restoredTop sz="94660"/>
  </p:normalViewPr>
  <p:slideViewPr>
    <p:cSldViewPr snapToGrid="0">
      <p:cViewPr varScale="1">
        <p:scale>
          <a:sx n="40" d="100"/>
          <a:sy n="40" d="100"/>
        </p:scale>
        <p:origin x="48" y="9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A5E71A-7157-4BFB-9CC0-7D009FEE3693}" type="datetimeFigureOut">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0C64C3-6C27-445F-AB68-A34E2595A496}" type="slidenum">
              <a:rPr lang="en-US" smtClean="0"/>
              <a:t>‹#›</a:t>
            </a:fld>
            <a:endParaRPr lang="en-US"/>
          </a:p>
        </p:txBody>
      </p:sp>
    </p:spTree>
    <p:extLst>
      <p:ext uri="{BB962C8B-B14F-4D97-AF65-F5344CB8AC3E}">
        <p14:creationId xmlns:p14="http://schemas.microsoft.com/office/powerpoint/2010/main" val="4151243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A5E71A-7157-4BFB-9CC0-7D009FEE3693}" type="datetimeFigureOut">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0C64C3-6C27-445F-AB68-A34E2595A496}" type="slidenum">
              <a:rPr lang="en-US" smtClean="0"/>
              <a:t>‹#›</a:t>
            </a:fld>
            <a:endParaRPr lang="en-US"/>
          </a:p>
        </p:txBody>
      </p:sp>
    </p:spTree>
    <p:extLst>
      <p:ext uri="{BB962C8B-B14F-4D97-AF65-F5344CB8AC3E}">
        <p14:creationId xmlns:p14="http://schemas.microsoft.com/office/powerpoint/2010/main" val="3466023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A5E71A-7157-4BFB-9CC0-7D009FEE3693}" type="datetimeFigureOut">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0C64C3-6C27-445F-AB68-A34E2595A496}" type="slidenum">
              <a:rPr lang="en-US" smtClean="0"/>
              <a:t>‹#›</a:t>
            </a:fld>
            <a:endParaRPr lang="en-US"/>
          </a:p>
        </p:txBody>
      </p:sp>
    </p:spTree>
    <p:extLst>
      <p:ext uri="{BB962C8B-B14F-4D97-AF65-F5344CB8AC3E}">
        <p14:creationId xmlns:p14="http://schemas.microsoft.com/office/powerpoint/2010/main" val="3962733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A5E71A-7157-4BFB-9CC0-7D009FEE3693}" type="datetimeFigureOut">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0C64C3-6C27-445F-AB68-A34E2595A496}" type="slidenum">
              <a:rPr lang="en-US" smtClean="0"/>
              <a:t>‹#›</a:t>
            </a:fld>
            <a:endParaRPr lang="en-US"/>
          </a:p>
        </p:txBody>
      </p:sp>
    </p:spTree>
    <p:extLst>
      <p:ext uri="{BB962C8B-B14F-4D97-AF65-F5344CB8AC3E}">
        <p14:creationId xmlns:p14="http://schemas.microsoft.com/office/powerpoint/2010/main" val="3219097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A5E71A-7157-4BFB-9CC0-7D009FEE3693}" type="datetimeFigureOut">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0C64C3-6C27-445F-AB68-A34E2595A496}" type="slidenum">
              <a:rPr lang="en-US" smtClean="0"/>
              <a:t>‹#›</a:t>
            </a:fld>
            <a:endParaRPr lang="en-US"/>
          </a:p>
        </p:txBody>
      </p:sp>
    </p:spTree>
    <p:extLst>
      <p:ext uri="{BB962C8B-B14F-4D97-AF65-F5344CB8AC3E}">
        <p14:creationId xmlns:p14="http://schemas.microsoft.com/office/powerpoint/2010/main" val="448792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A5E71A-7157-4BFB-9CC0-7D009FEE3693}" type="datetimeFigureOut">
              <a:rPr lang="en-US" smtClean="0"/>
              <a:t>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0C64C3-6C27-445F-AB68-A34E2595A496}" type="slidenum">
              <a:rPr lang="en-US" smtClean="0"/>
              <a:t>‹#›</a:t>
            </a:fld>
            <a:endParaRPr lang="en-US"/>
          </a:p>
        </p:txBody>
      </p:sp>
    </p:spTree>
    <p:extLst>
      <p:ext uri="{BB962C8B-B14F-4D97-AF65-F5344CB8AC3E}">
        <p14:creationId xmlns:p14="http://schemas.microsoft.com/office/powerpoint/2010/main" val="2339371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A5E71A-7157-4BFB-9CC0-7D009FEE3693}" type="datetimeFigureOut">
              <a:rPr lang="en-US" smtClean="0"/>
              <a:t>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0C64C3-6C27-445F-AB68-A34E2595A496}" type="slidenum">
              <a:rPr lang="en-US" smtClean="0"/>
              <a:t>‹#›</a:t>
            </a:fld>
            <a:endParaRPr lang="en-US"/>
          </a:p>
        </p:txBody>
      </p:sp>
    </p:spTree>
    <p:extLst>
      <p:ext uri="{BB962C8B-B14F-4D97-AF65-F5344CB8AC3E}">
        <p14:creationId xmlns:p14="http://schemas.microsoft.com/office/powerpoint/2010/main" val="3342962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A5E71A-7157-4BFB-9CC0-7D009FEE3693}" type="datetimeFigureOut">
              <a:rPr lang="en-US" smtClean="0"/>
              <a:t>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0C64C3-6C27-445F-AB68-A34E2595A496}" type="slidenum">
              <a:rPr lang="en-US" smtClean="0"/>
              <a:t>‹#›</a:t>
            </a:fld>
            <a:endParaRPr lang="en-US"/>
          </a:p>
        </p:txBody>
      </p:sp>
    </p:spTree>
    <p:extLst>
      <p:ext uri="{BB962C8B-B14F-4D97-AF65-F5344CB8AC3E}">
        <p14:creationId xmlns:p14="http://schemas.microsoft.com/office/powerpoint/2010/main" val="540644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A5E71A-7157-4BFB-9CC0-7D009FEE3693}" type="datetimeFigureOut">
              <a:rPr lang="en-US" smtClean="0"/>
              <a:t>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0C64C3-6C27-445F-AB68-A34E2595A496}" type="slidenum">
              <a:rPr lang="en-US" smtClean="0"/>
              <a:t>‹#›</a:t>
            </a:fld>
            <a:endParaRPr lang="en-US"/>
          </a:p>
        </p:txBody>
      </p:sp>
    </p:spTree>
    <p:extLst>
      <p:ext uri="{BB962C8B-B14F-4D97-AF65-F5344CB8AC3E}">
        <p14:creationId xmlns:p14="http://schemas.microsoft.com/office/powerpoint/2010/main" val="425153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A5E71A-7157-4BFB-9CC0-7D009FEE3693}" type="datetimeFigureOut">
              <a:rPr lang="en-US" smtClean="0"/>
              <a:t>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0C64C3-6C27-445F-AB68-A34E2595A496}" type="slidenum">
              <a:rPr lang="en-US" smtClean="0"/>
              <a:t>‹#›</a:t>
            </a:fld>
            <a:endParaRPr lang="en-US"/>
          </a:p>
        </p:txBody>
      </p:sp>
    </p:spTree>
    <p:extLst>
      <p:ext uri="{BB962C8B-B14F-4D97-AF65-F5344CB8AC3E}">
        <p14:creationId xmlns:p14="http://schemas.microsoft.com/office/powerpoint/2010/main" val="1755688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A5E71A-7157-4BFB-9CC0-7D009FEE3693}" type="datetimeFigureOut">
              <a:rPr lang="en-US" smtClean="0"/>
              <a:t>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0C64C3-6C27-445F-AB68-A34E2595A496}" type="slidenum">
              <a:rPr lang="en-US" smtClean="0"/>
              <a:t>‹#›</a:t>
            </a:fld>
            <a:endParaRPr lang="en-US"/>
          </a:p>
        </p:txBody>
      </p:sp>
    </p:spTree>
    <p:extLst>
      <p:ext uri="{BB962C8B-B14F-4D97-AF65-F5344CB8AC3E}">
        <p14:creationId xmlns:p14="http://schemas.microsoft.com/office/powerpoint/2010/main" val="3985989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A5E71A-7157-4BFB-9CC0-7D009FEE3693}" type="datetimeFigureOut">
              <a:rPr lang="en-US" smtClean="0"/>
              <a:t>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0C64C3-6C27-445F-AB68-A34E2595A496}" type="slidenum">
              <a:rPr lang="en-US" smtClean="0"/>
              <a:t>‹#›</a:t>
            </a:fld>
            <a:endParaRPr lang="en-US"/>
          </a:p>
        </p:txBody>
      </p:sp>
    </p:spTree>
    <p:extLst>
      <p:ext uri="{BB962C8B-B14F-4D97-AF65-F5344CB8AC3E}">
        <p14:creationId xmlns:p14="http://schemas.microsoft.com/office/powerpoint/2010/main" val="13745036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t0GWR5-uS5I" TargetMode="External"/><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hyperlink" Target="https://www.youtube.com/watch?v=rJuoZuaLAsg"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VOm9qLwlvSc" TargetMode="External"/><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hyperlink" Target="../../../../2014-2015/World%20History%20II/Units/Unit%207/Class%20Stuff/Horrible%20Histories%20The%20Only%20Way%20Is%20Hertfordshire%20TOWIH.mp4" TargetMode="External"/><Relationship Id="rId4" Type="http://schemas.openxmlformats.org/officeDocument/2006/relationships/hyperlink" Target="https://www.youtube.com/watch?v=sJhC64fExWw"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tudou.com/programs/view/BWnmBAfTHfo"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2620"/>
            <a:ext cx="12191999" cy="6855379"/>
          </a:xfrm>
          <a:prstGeom prst="rect">
            <a:avLst/>
          </a:prstGeom>
        </p:spPr>
      </p:pic>
      <p:sp>
        <p:nvSpPr>
          <p:cNvPr id="2" name="Title 1"/>
          <p:cNvSpPr>
            <a:spLocks noGrp="1"/>
          </p:cNvSpPr>
          <p:nvPr>
            <p:ph type="ctrTitle"/>
          </p:nvPr>
        </p:nvSpPr>
        <p:spPr>
          <a:xfrm>
            <a:off x="1524000" y="1122363"/>
            <a:ext cx="9144000" cy="1356142"/>
          </a:xfrm>
        </p:spPr>
        <p:txBody>
          <a:bodyPr/>
          <a:lstStyle/>
          <a:p>
            <a:r>
              <a:rPr lang="en-US" dirty="0" smtClean="0"/>
              <a:t>Do Now:</a:t>
            </a:r>
            <a:endParaRPr lang="en-US" dirty="0"/>
          </a:p>
        </p:txBody>
      </p:sp>
      <p:sp>
        <p:nvSpPr>
          <p:cNvPr id="3" name="Subtitle 2"/>
          <p:cNvSpPr>
            <a:spLocks noGrp="1"/>
          </p:cNvSpPr>
          <p:nvPr>
            <p:ph type="subTitle" idx="1"/>
          </p:nvPr>
        </p:nvSpPr>
        <p:spPr>
          <a:xfrm>
            <a:off x="1524000" y="2478505"/>
            <a:ext cx="9144000" cy="2779295"/>
          </a:xfrm>
        </p:spPr>
        <p:txBody>
          <a:bodyPr/>
          <a:lstStyle/>
          <a:p>
            <a:r>
              <a:rPr lang="en-US" dirty="0" smtClean="0"/>
              <a:t>Clear your desk and take out your Midterm Review Guide and a pen.  Get ready!</a:t>
            </a:r>
            <a:endParaRPr lang="en-US" dirty="0" smtClean="0"/>
          </a:p>
        </p:txBody>
      </p:sp>
    </p:spTree>
    <p:extLst>
      <p:ext uri="{BB962C8B-B14F-4D97-AF65-F5344CB8AC3E}">
        <p14:creationId xmlns:p14="http://schemas.microsoft.com/office/powerpoint/2010/main" val="26963906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2620"/>
            <a:ext cx="12191999" cy="6855379"/>
          </a:xfrm>
          <a:prstGeom prst="rect">
            <a:avLst/>
          </a:prstGeom>
        </p:spPr>
      </p:pic>
      <p:sp>
        <p:nvSpPr>
          <p:cNvPr id="2" name="Title 1"/>
          <p:cNvSpPr>
            <a:spLocks noGrp="1"/>
          </p:cNvSpPr>
          <p:nvPr>
            <p:ph type="title"/>
          </p:nvPr>
        </p:nvSpPr>
        <p:spPr/>
        <p:txBody>
          <a:bodyPr/>
          <a:lstStyle/>
          <a:p>
            <a:pPr algn="ctr"/>
            <a:r>
              <a:rPr lang="en-US" b="1" dirty="0" smtClean="0"/>
              <a:t>Queen Victoria</a:t>
            </a:r>
            <a:endParaRPr lang="en-US" b="1" dirty="0"/>
          </a:p>
        </p:txBody>
      </p:sp>
      <p:sp>
        <p:nvSpPr>
          <p:cNvPr id="3" name="Content Placeholder 2"/>
          <p:cNvSpPr>
            <a:spLocks noGrp="1"/>
          </p:cNvSpPr>
          <p:nvPr>
            <p:ph sz="half" idx="1"/>
          </p:nvPr>
        </p:nvSpPr>
        <p:spPr>
          <a:xfrm>
            <a:off x="44115" y="1517526"/>
            <a:ext cx="5875421" cy="5032374"/>
          </a:xfrm>
        </p:spPr>
        <p:txBody>
          <a:bodyPr>
            <a:noAutofit/>
          </a:bodyPr>
          <a:lstStyle/>
          <a:p>
            <a:pPr marL="0" indent="0">
              <a:buNone/>
            </a:pPr>
            <a:r>
              <a:rPr lang="en-US" sz="2400" dirty="0" smtClean="0"/>
              <a:t>Marriage</a:t>
            </a:r>
          </a:p>
          <a:p>
            <a:r>
              <a:rPr lang="en-US" sz="2400" dirty="0" smtClean="0"/>
              <a:t>Victoria married her first cousin, Prince Albert, in 1840.</a:t>
            </a:r>
          </a:p>
          <a:p>
            <a:r>
              <a:rPr lang="en-US" sz="2400" dirty="0" smtClean="0"/>
              <a:t>Their nine children (four sons and five daughters) married into royal and noble families across the continent, tying them together and earning her the nickname “the grandmother of Europe.”</a:t>
            </a:r>
          </a:p>
          <a:p>
            <a:r>
              <a:rPr lang="en-US" sz="2400" dirty="0" smtClean="0"/>
              <a:t>Prince Albert died suddenly of typhoid in 1861.  Victoria plunged into deep mourning and avoided public appearances.  </a:t>
            </a:r>
            <a:endParaRPr lang="en-US" sz="2400" dirty="0"/>
          </a:p>
          <a:p>
            <a:r>
              <a:rPr lang="en-US" sz="2400" dirty="0" smtClean="0"/>
              <a:t>She wrote in her diary, “My life as a happy person is ended!”  She wore black for the rest of her life.</a:t>
            </a:r>
            <a:endParaRPr lang="en-US" sz="2400"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990962" y="1825625"/>
            <a:ext cx="3544076" cy="4351338"/>
          </a:xfrm>
        </p:spPr>
      </p:pic>
    </p:spTree>
    <p:extLst>
      <p:ext uri="{BB962C8B-B14F-4D97-AF65-F5344CB8AC3E}">
        <p14:creationId xmlns:p14="http://schemas.microsoft.com/office/powerpoint/2010/main" val="38381611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2620"/>
            <a:ext cx="12191999" cy="6855379"/>
          </a:xfrm>
          <a:prstGeom prst="rect">
            <a:avLst/>
          </a:prstGeom>
        </p:spPr>
      </p:pic>
      <p:sp>
        <p:nvSpPr>
          <p:cNvPr id="2" name="Title 1"/>
          <p:cNvSpPr>
            <a:spLocks noGrp="1"/>
          </p:cNvSpPr>
          <p:nvPr>
            <p:ph type="title"/>
          </p:nvPr>
        </p:nvSpPr>
        <p:spPr/>
        <p:txBody>
          <a:bodyPr/>
          <a:lstStyle/>
          <a:p>
            <a:pPr algn="ctr"/>
            <a:r>
              <a:rPr lang="en-US" b="1" dirty="0" smtClean="0"/>
              <a:t>Social Classes</a:t>
            </a:r>
            <a:endParaRPr lang="en-US" b="1" dirty="0"/>
          </a:p>
        </p:txBody>
      </p:sp>
      <p:sp>
        <p:nvSpPr>
          <p:cNvPr id="3" name="Content Placeholder 2"/>
          <p:cNvSpPr>
            <a:spLocks noGrp="1"/>
          </p:cNvSpPr>
          <p:nvPr>
            <p:ph sz="half" idx="1"/>
          </p:nvPr>
        </p:nvSpPr>
        <p:spPr/>
        <p:txBody>
          <a:bodyPr>
            <a:normAutofit fontScale="92500"/>
          </a:bodyPr>
          <a:lstStyle/>
          <a:p>
            <a:pPr marL="0" indent="0">
              <a:buNone/>
            </a:pPr>
            <a:r>
              <a:rPr lang="en-US" dirty="0" smtClean="0"/>
              <a:t>The Under Class</a:t>
            </a:r>
          </a:p>
          <a:p>
            <a:r>
              <a:rPr lang="en-US" dirty="0" smtClean="0"/>
              <a:t>This class made up of helpless people who depended on others.</a:t>
            </a:r>
          </a:p>
          <a:p>
            <a:r>
              <a:rPr lang="en-US" dirty="0" smtClean="0"/>
              <a:t>They included:</a:t>
            </a:r>
          </a:p>
          <a:p>
            <a:pPr lvl="1"/>
            <a:r>
              <a:rPr lang="en-US" dirty="0" smtClean="0"/>
              <a:t>The Poor – these were poor people and orphans who relied on the charity of others.</a:t>
            </a:r>
          </a:p>
          <a:p>
            <a:pPr lvl="1"/>
            <a:r>
              <a:rPr lang="en-US" dirty="0" smtClean="0"/>
              <a:t>The Prostitutes – these women were at the bottom of the society and an enormous debate took place over them during the Victorian era.</a:t>
            </a:r>
            <a:endParaRPr lang="en-US"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73481" y="1825625"/>
            <a:ext cx="4979037" cy="4351338"/>
          </a:xfrm>
        </p:spPr>
      </p:pic>
    </p:spTree>
    <p:extLst>
      <p:ext uri="{BB962C8B-B14F-4D97-AF65-F5344CB8AC3E}">
        <p14:creationId xmlns:p14="http://schemas.microsoft.com/office/powerpoint/2010/main" val="3433170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2620"/>
            <a:ext cx="12191999" cy="6855379"/>
          </a:xfrm>
          <a:prstGeom prst="rect">
            <a:avLst/>
          </a:prstGeom>
        </p:spPr>
      </p:pic>
      <p:sp>
        <p:nvSpPr>
          <p:cNvPr id="2" name="Title 1"/>
          <p:cNvSpPr>
            <a:spLocks noGrp="1"/>
          </p:cNvSpPr>
          <p:nvPr>
            <p:ph type="title"/>
          </p:nvPr>
        </p:nvSpPr>
        <p:spPr/>
        <p:txBody>
          <a:bodyPr/>
          <a:lstStyle/>
          <a:p>
            <a:pPr algn="ctr"/>
            <a:r>
              <a:rPr lang="en-US" b="1" dirty="0" smtClean="0"/>
              <a:t>Social Classes</a:t>
            </a:r>
            <a:endParaRPr lang="en-US" b="1" dirty="0"/>
          </a:p>
        </p:txBody>
      </p:sp>
      <p:sp>
        <p:nvSpPr>
          <p:cNvPr id="3" name="Content Placeholder 2"/>
          <p:cNvSpPr>
            <a:spLocks noGrp="1"/>
          </p:cNvSpPr>
          <p:nvPr>
            <p:ph sz="half" idx="1"/>
          </p:nvPr>
        </p:nvSpPr>
        <p:spPr>
          <a:xfrm>
            <a:off x="168441" y="1395663"/>
            <a:ext cx="6320591" cy="5462336"/>
          </a:xfrm>
        </p:spPr>
        <p:txBody>
          <a:bodyPr>
            <a:normAutofit fontScale="77500" lnSpcReduction="20000"/>
          </a:bodyPr>
          <a:lstStyle/>
          <a:p>
            <a:pPr marL="0" indent="0">
              <a:buNone/>
            </a:pPr>
            <a:r>
              <a:rPr lang="en-US" dirty="0" smtClean="0"/>
              <a:t>The Working Class</a:t>
            </a:r>
          </a:p>
          <a:p>
            <a:r>
              <a:rPr lang="en-US" dirty="0" smtClean="0"/>
              <a:t>A large portion of the population belonged to this class.</a:t>
            </a:r>
          </a:p>
          <a:p>
            <a:r>
              <a:rPr lang="en-US" dirty="0" smtClean="0"/>
              <a:t>Men and women who performed physical labor, were paid daily or weekly wages.</a:t>
            </a:r>
          </a:p>
          <a:p>
            <a:r>
              <a:rPr lang="en-US" dirty="0" smtClean="0"/>
              <a:t>The Industrial Revolution which proved to be beneficial to the middle class created a lot of problems for the working class.</a:t>
            </a:r>
          </a:p>
          <a:p>
            <a:r>
              <a:rPr lang="en-US" dirty="0" smtClean="0"/>
              <a:t>These group of laborers further got sub divided:</a:t>
            </a:r>
          </a:p>
          <a:p>
            <a:pPr lvl="1"/>
            <a:r>
              <a:rPr lang="en-US" dirty="0" smtClean="0"/>
              <a:t>Skilled Class – they had unskilled laborers working under their supervision.</a:t>
            </a:r>
          </a:p>
          <a:p>
            <a:pPr lvl="1"/>
            <a:r>
              <a:rPr lang="en-US" dirty="0" smtClean="0"/>
              <a:t>Unskilled Class – they were the lowest category labor people.  They generally remained unemployed and were vulnerable to exploitation.  </a:t>
            </a:r>
            <a:r>
              <a:rPr lang="en-US" dirty="0" smtClean="0">
                <a:hlinkClick r:id="rId3"/>
              </a:rPr>
              <a:t>Eastenders</a:t>
            </a:r>
            <a:endParaRPr lang="en-US" dirty="0" smtClean="0"/>
          </a:p>
          <a:p>
            <a:r>
              <a:rPr lang="en-US" dirty="0" smtClean="0"/>
              <a:t>These members of England who worked as chimney sweeps, rat-catchers, or spent their days in factories had no place in the echelon of the upper class, although their services would be needed from time to time.</a:t>
            </a:r>
            <a:endParaRPr lang="en-US" dirty="0"/>
          </a:p>
        </p:txBody>
      </p:sp>
      <p:pic>
        <p:nvPicPr>
          <p:cNvPr id="6" name="Content Placeholder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749716" y="2715866"/>
            <a:ext cx="5181600" cy="2821929"/>
          </a:xfrm>
        </p:spPr>
      </p:pic>
    </p:spTree>
    <p:extLst>
      <p:ext uri="{BB962C8B-B14F-4D97-AF65-F5344CB8AC3E}">
        <p14:creationId xmlns:p14="http://schemas.microsoft.com/office/powerpoint/2010/main" val="574430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2620"/>
            <a:ext cx="12191999" cy="6855379"/>
          </a:xfrm>
          <a:prstGeom prst="rect">
            <a:avLst/>
          </a:prstGeom>
        </p:spPr>
      </p:pic>
      <p:sp>
        <p:nvSpPr>
          <p:cNvPr id="2" name="Title 1"/>
          <p:cNvSpPr>
            <a:spLocks noGrp="1"/>
          </p:cNvSpPr>
          <p:nvPr>
            <p:ph type="title"/>
          </p:nvPr>
        </p:nvSpPr>
        <p:spPr/>
        <p:txBody>
          <a:bodyPr/>
          <a:lstStyle/>
          <a:p>
            <a:pPr algn="ctr"/>
            <a:r>
              <a:rPr lang="en-US" b="1" dirty="0" smtClean="0"/>
              <a:t>Social Classes</a:t>
            </a:r>
            <a:endParaRPr lang="en-US" b="1" dirty="0"/>
          </a:p>
        </p:txBody>
      </p:sp>
      <p:sp>
        <p:nvSpPr>
          <p:cNvPr id="3" name="Content Placeholder 2"/>
          <p:cNvSpPr>
            <a:spLocks noGrp="1"/>
          </p:cNvSpPr>
          <p:nvPr>
            <p:ph sz="half" idx="1"/>
          </p:nvPr>
        </p:nvSpPr>
        <p:spPr>
          <a:xfrm>
            <a:off x="264695" y="1395663"/>
            <a:ext cx="6509080" cy="5462336"/>
          </a:xfrm>
        </p:spPr>
        <p:txBody>
          <a:bodyPr>
            <a:normAutofit fontScale="92500" lnSpcReduction="20000"/>
          </a:bodyPr>
          <a:lstStyle/>
          <a:p>
            <a:pPr marL="0" indent="0">
              <a:buNone/>
            </a:pPr>
            <a:r>
              <a:rPr lang="en-US" dirty="0" smtClean="0"/>
              <a:t>The Middle Class</a:t>
            </a:r>
          </a:p>
          <a:p>
            <a:r>
              <a:rPr lang="en-US" dirty="0" smtClean="0"/>
              <a:t>People belonging to the middle class were more in number.  The Victorian period was very prosperous for the middle class.  Also called the Bourgeoisie.</a:t>
            </a:r>
          </a:p>
          <a:p>
            <a:r>
              <a:rPr lang="en-US" dirty="0" smtClean="0"/>
              <a:t>The class includes:</a:t>
            </a:r>
          </a:p>
          <a:p>
            <a:pPr lvl="1"/>
            <a:r>
              <a:rPr lang="en-US" dirty="0" smtClean="0"/>
              <a:t>Higher Level Middle Class</a:t>
            </a:r>
          </a:p>
          <a:p>
            <a:pPr lvl="2"/>
            <a:r>
              <a:rPr lang="en-US" dirty="0" smtClean="0"/>
              <a:t>Bankers, factory owners, lawyers, architects, occasional professors, doctors, and high government officials.</a:t>
            </a:r>
          </a:p>
          <a:p>
            <a:pPr lvl="2"/>
            <a:r>
              <a:rPr lang="en-US" dirty="0" smtClean="0"/>
              <a:t>They gained many of the benefits of the aristocracy, such as access to the best schools.  They controlled politics, the press, and the universities.</a:t>
            </a:r>
          </a:p>
          <a:p>
            <a:pPr lvl="1"/>
            <a:r>
              <a:rPr lang="en-US" dirty="0" smtClean="0"/>
              <a:t>Lower Level Middle Class</a:t>
            </a:r>
          </a:p>
          <a:p>
            <a:pPr lvl="2"/>
            <a:r>
              <a:rPr lang="en-US" dirty="0" smtClean="0"/>
              <a:t>Skilled artisans, bureaucrats, clerks, shopkeepers, and clergy.</a:t>
            </a:r>
          </a:p>
          <a:p>
            <a:pPr lvl="2"/>
            <a:r>
              <a:rPr lang="en-US" dirty="0" smtClean="0"/>
              <a:t>There was very little separating the bourgeoisie from the laboring masses and so they were constantly trying to climb the social ladder.</a:t>
            </a:r>
          </a:p>
          <a:p>
            <a:endParaRPr lang="en-US"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773775" y="2032286"/>
            <a:ext cx="5181600" cy="3938016"/>
          </a:xfrm>
        </p:spPr>
      </p:pic>
    </p:spTree>
    <p:extLst>
      <p:ext uri="{BB962C8B-B14F-4D97-AF65-F5344CB8AC3E}">
        <p14:creationId xmlns:p14="http://schemas.microsoft.com/office/powerpoint/2010/main" val="2654914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2620"/>
            <a:ext cx="12191999" cy="6855379"/>
          </a:xfrm>
          <a:prstGeom prst="rect">
            <a:avLst/>
          </a:prstGeom>
        </p:spPr>
      </p:pic>
      <p:sp>
        <p:nvSpPr>
          <p:cNvPr id="2" name="Title 1"/>
          <p:cNvSpPr>
            <a:spLocks noGrp="1"/>
          </p:cNvSpPr>
          <p:nvPr>
            <p:ph type="title"/>
          </p:nvPr>
        </p:nvSpPr>
        <p:spPr/>
        <p:txBody>
          <a:bodyPr/>
          <a:lstStyle/>
          <a:p>
            <a:pPr algn="ctr"/>
            <a:r>
              <a:rPr lang="en-US" b="1" dirty="0" smtClean="0"/>
              <a:t>Social Classes</a:t>
            </a:r>
            <a:endParaRPr lang="en-US" b="1" dirty="0"/>
          </a:p>
        </p:txBody>
      </p:sp>
      <p:sp>
        <p:nvSpPr>
          <p:cNvPr id="3" name="Content Placeholder 2"/>
          <p:cNvSpPr>
            <a:spLocks noGrp="1"/>
          </p:cNvSpPr>
          <p:nvPr>
            <p:ph sz="half" idx="1"/>
          </p:nvPr>
        </p:nvSpPr>
        <p:spPr>
          <a:xfrm>
            <a:off x="192505" y="1395663"/>
            <a:ext cx="6533144" cy="5462336"/>
          </a:xfrm>
        </p:spPr>
        <p:txBody>
          <a:bodyPr>
            <a:normAutofit fontScale="70000" lnSpcReduction="20000"/>
          </a:bodyPr>
          <a:lstStyle/>
          <a:p>
            <a:pPr marL="0" indent="0">
              <a:buNone/>
            </a:pPr>
            <a:r>
              <a:rPr lang="en-US" dirty="0" smtClean="0"/>
              <a:t>The Upper Class</a:t>
            </a:r>
          </a:p>
          <a:p>
            <a:r>
              <a:rPr lang="en-US" dirty="0" smtClean="0"/>
              <a:t>This was the highest social class of the Victorian England social hierarchy.</a:t>
            </a:r>
          </a:p>
          <a:p>
            <a:r>
              <a:rPr lang="en-US" dirty="0" smtClean="0"/>
              <a:t>The class was further divided:</a:t>
            </a:r>
          </a:p>
          <a:p>
            <a:pPr lvl="1"/>
            <a:r>
              <a:rPr lang="en-US" dirty="0" smtClean="0"/>
              <a:t>Royal Class – this includes people from royal family and the spiritual lords of that time.</a:t>
            </a:r>
          </a:p>
          <a:p>
            <a:pPr lvl="1"/>
            <a:r>
              <a:rPr lang="en-US" dirty="0" smtClean="0"/>
              <a:t>Middle Upper Class – this class includes great officers of England, the baronets along with temporal lords.</a:t>
            </a:r>
          </a:p>
          <a:p>
            <a:pPr lvl="1"/>
            <a:r>
              <a:rPr lang="en-US" dirty="0" smtClean="0"/>
              <a:t>Lower Upper Class – this class includes country wealthy gentlemen and large scale business men who had made their way with the immense wealthy they possessed.</a:t>
            </a:r>
          </a:p>
          <a:p>
            <a:r>
              <a:rPr lang="en-US" dirty="0" smtClean="0"/>
              <a:t>A distinguishing factor of the Upper Class was that the nature of their work was such that it held them in a powerful position giving authority, better living conditions and facilities which was out of the reach of everyone else.</a:t>
            </a:r>
          </a:p>
          <a:p>
            <a:r>
              <a:rPr lang="en-US" dirty="0" smtClean="0"/>
              <a:t>These people did not work manually.  Their income normally came from the investments made by them or from the inherited lands.  These aristocrats did not work as other classes to make a living because for centuries their families had been gathering enough money for each generation to live a luxurious life.  Thus, they were never short of money.</a:t>
            </a:r>
            <a:endParaRPr lang="en-US"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725649" y="2404713"/>
            <a:ext cx="5181600" cy="3193161"/>
          </a:xfrm>
        </p:spPr>
      </p:pic>
      <p:sp>
        <p:nvSpPr>
          <p:cNvPr id="7" name="TextBox 6"/>
          <p:cNvSpPr txBox="1"/>
          <p:nvPr/>
        </p:nvSpPr>
        <p:spPr>
          <a:xfrm>
            <a:off x="7968516" y="6081066"/>
            <a:ext cx="2695866" cy="461665"/>
          </a:xfrm>
          <a:prstGeom prst="rect">
            <a:avLst/>
          </a:prstGeom>
          <a:noFill/>
        </p:spPr>
        <p:txBody>
          <a:bodyPr wrap="none" rtlCol="0">
            <a:spAutoFit/>
          </a:bodyPr>
          <a:lstStyle/>
          <a:p>
            <a:r>
              <a:rPr lang="en-US" sz="2400" dirty="0" smtClean="0">
                <a:hlinkClick r:id="rId4"/>
              </a:rPr>
              <a:t>Victorian Wife Swap</a:t>
            </a:r>
            <a:endParaRPr lang="en-US" sz="2400" dirty="0"/>
          </a:p>
        </p:txBody>
      </p:sp>
    </p:spTree>
    <p:extLst>
      <p:ext uri="{BB962C8B-B14F-4D97-AF65-F5344CB8AC3E}">
        <p14:creationId xmlns:p14="http://schemas.microsoft.com/office/powerpoint/2010/main" val="1398804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animEffect transition="in" filter="fade">
                                      <p:cBhvr>
                                        <p:cTn id="4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2620"/>
            <a:ext cx="12191999" cy="6855379"/>
          </a:xfrm>
          <a:prstGeom prst="rect">
            <a:avLst/>
          </a:prstGeom>
        </p:spPr>
      </p:pic>
      <p:sp>
        <p:nvSpPr>
          <p:cNvPr id="2" name="Title 1"/>
          <p:cNvSpPr>
            <a:spLocks noGrp="1"/>
          </p:cNvSpPr>
          <p:nvPr>
            <p:ph type="title"/>
          </p:nvPr>
        </p:nvSpPr>
        <p:spPr/>
        <p:txBody>
          <a:bodyPr/>
          <a:lstStyle/>
          <a:p>
            <a:pPr algn="ctr"/>
            <a:r>
              <a:rPr lang="en-US" b="1" dirty="0" smtClean="0"/>
              <a:t>Life of the People</a:t>
            </a:r>
            <a:endParaRPr lang="en-US" b="1" dirty="0"/>
          </a:p>
        </p:txBody>
      </p:sp>
      <p:sp>
        <p:nvSpPr>
          <p:cNvPr id="3" name="Content Placeholder 2"/>
          <p:cNvSpPr>
            <a:spLocks noGrp="1"/>
          </p:cNvSpPr>
          <p:nvPr>
            <p:ph idx="1"/>
          </p:nvPr>
        </p:nvSpPr>
        <p:spPr/>
        <p:txBody>
          <a:bodyPr/>
          <a:lstStyle/>
          <a:p>
            <a:pPr marL="0" indent="0">
              <a:buNone/>
            </a:pPr>
            <a:r>
              <a:rPr lang="en-US" dirty="0" smtClean="0"/>
              <a:t>Religion</a:t>
            </a:r>
          </a:p>
          <a:p>
            <a:r>
              <a:rPr lang="en-US" dirty="0" smtClean="0"/>
              <a:t>Victorian England was a deeply religious country.  A great number of people were habitual church-goers, at least once and probably twice, every Sunday.</a:t>
            </a:r>
          </a:p>
          <a:p>
            <a:r>
              <a:rPr lang="en-US" dirty="0" smtClean="0"/>
              <a:t>The Bible was frequently and widely read by people of every class; so too were religious stories and allegories.</a:t>
            </a:r>
          </a:p>
        </p:txBody>
      </p:sp>
    </p:spTree>
    <p:extLst>
      <p:ext uri="{BB962C8B-B14F-4D97-AF65-F5344CB8AC3E}">
        <p14:creationId xmlns:p14="http://schemas.microsoft.com/office/powerpoint/2010/main" val="1063067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2620"/>
            <a:ext cx="12191999" cy="6855379"/>
          </a:xfrm>
          <a:prstGeom prst="rect">
            <a:avLst/>
          </a:prstGeom>
        </p:spPr>
      </p:pic>
      <p:sp>
        <p:nvSpPr>
          <p:cNvPr id="2" name="Title 1"/>
          <p:cNvSpPr>
            <a:spLocks noGrp="1"/>
          </p:cNvSpPr>
          <p:nvPr>
            <p:ph type="title"/>
          </p:nvPr>
        </p:nvSpPr>
        <p:spPr/>
        <p:txBody>
          <a:bodyPr/>
          <a:lstStyle/>
          <a:p>
            <a:pPr algn="ctr"/>
            <a:r>
              <a:rPr lang="en-US" b="1" dirty="0" smtClean="0"/>
              <a:t>Life of the People</a:t>
            </a:r>
            <a:endParaRPr lang="en-US" b="1" dirty="0"/>
          </a:p>
        </p:txBody>
      </p:sp>
      <p:sp>
        <p:nvSpPr>
          <p:cNvPr id="3" name="Content Placeholder 2"/>
          <p:cNvSpPr>
            <a:spLocks noGrp="1"/>
          </p:cNvSpPr>
          <p:nvPr>
            <p:ph idx="1"/>
          </p:nvPr>
        </p:nvSpPr>
        <p:spPr>
          <a:xfrm>
            <a:off x="168441" y="1299411"/>
            <a:ext cx="12023557" cy="5558588"/>
          </a:xfrm>
        </p:spPr>
        <p:txBody>
          <a:bodyPr>
            <a:normAutofit fontScale="77500" lnSpcReduction="20000"/>
          </a:bodyPr>
          <a:lstStyle/>
          <a:p>
            <a:pPr marL="0" indent="0">
              <a:buNone/>
            </a:pPr>
            <a:r>
              <a:rPr lang="en-US" dirty="0" smtClean="0"/>
              <a:t>Education</a:t>
            </a:r>
          </a:p>
          <a:p>
            <a:r>
              <a:rPr lang="en-US" dirty="0" smtClean="0"/>
              <a:t>Education in 19</a:t>
            </a:r>
            <a:r>
              <a:rPr lang="en-US" baseline="30000" dirty="0" smtClean="0"/>
              <a:t>th</a:t>
            </a:r>
            <a:r>
              <a:rPr lang="en-US" dirty="0" smtClean="0"/>
              <a:t> century England was not equal – not between the sexes, and not between the classes.</a:t>
            </a:r>
          </a:p>
          <a:p>
            <a:r>
              <a:rPr lang="en-US" dirty="0" smtClean="0"/>
              <a:t>Gentlemen</a:t>
            </a:r>
          </a:p>
          <a:p>
            <a:pPr lvl="1"/>
            <a:r>
              <a:rPr lang="en-US" dirty="0" smtClean="0"/>
              <a:t>They would be educated at home by a governess or tutor until they were old enough to attend higher school.</a:t>
            </a:r>
          </a:p>
          <a:p>
            <a:pPr lvl="1"/>
            <a:r>
              <a:rPr lang="en-US" dirty="0" smtClean="0"/>
              <a:t>The curriculum was heavily weighted towards the classics – the language and literature of Ancient Greece and Rome.</a:t>
            </a:r>
          </a:p>
          <a:p>
            <a:pPr lvl="1"/>
            <a:r>
              <a:rPr lang="en-US" dirty="0" smtClean="0"/>
              <a:t>After that, they would attend Oxford or Cambridge University.  Here they might also study mathematics, law, philosophy, and modern history.</a:t>
            </a:r>
          </a:p>
          <a:p>
            <a:pPr lvl="1"/>
            <a:r>
              <a:rPr lang="en-US" dirty="0" smtClean="0"/>
              <a:t>However, it was not compulsory, either legally or socially, for a gentleman to attend school at all.  He could, just as easily, be taught entirely at home.</a:t>
            </a:r>
          </a:p>
          <a:p>
            <a:r>
              <a:rPr lang="en-US" dirty="0" smtClean="0"/>
              <a:t>Ladies</a:t>
            </a:r>
          </a:p>
          <a:p>
            <a:pPr lvl="1"/>
            <a:r>
              <a:rPr lang="en-US" dirty="0" smtClean="0"/>
              <a:t>A lady’s education was taken, almost entirely, at home.</a:t>
            </a:r>
          </a:p>
          <a:p>
            <a:pPr lvl="1"/>
            <a:r>
              <a:rPr lang="en-US" dirty="0" smtClean="0"/>
              <a:t>There were boarding schools, but no universities, and the studies were very different.</a:t>
            </a:r>
          </a:p>
          <a:p>
            <a:pPr lvl="1"/>
            <a:r>
              <a:rPr lang="en-US" dirty="0" smtClean="0"/>
              <a:t>Ladies learned French, drawing, dancing, music, and the use of globes.</a:t>
            </a:r>
          </a:p>
          <a:p>
            <a:pPr lvl="1"/>
            <a:r>
              <a:rPr lang="en-US" dirty="0" smtClean="0"/>
              <a:t>If the school, or the governess, was interested in teaching any practical skills, she learned plain sewing as well as embroidery, and accounts.</a:t>
            </a:r>
          </a:p>
          <a:p>
            <a:pPr lvl="1"/>
            <a:r>
              <a:rPr lang="en-US" dirty="0" smtClean="0"/>
              <a:t>The established career for society women was marriage.  They were expected to represent their husbands with grace and provide absolutely no scandal.  Charity work would be accepted, but only if it was very gentile… sewing for the poor, or putting together food baskets.</a:t>
            </a:r>
            <a:endParaRPr lang="en-US" dirty="0"/>
          </a:p>
        </p:txBody>
      </p:sp>
    </p:spTree>
    <p:extLst>
      <p:ext uri="{BB962C8B-B14F-4D97-AF65-F5344CB8AC3E}">
        <p14:creationId xmlns:p14="http://schemas.microsoft.com/office/powerpoint/2010/main" val="2452091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2620"/>
            <a:ext cx="12191999" cy="6855379"/>
          </a:xfrm>
          <a:prstGeom prst="rect">
            <a:avLst/>
          </a:prstGeom>
        </p:spPr>
      </p:pic>
      <p:sp>
        <p:nvSpPr>
          <p:cNvPr id="2" name="Title 1"/>
          <p:cNvSpPr>
            <a:spLocks noGrp="1"/>
          </p:cNvSpPr>
          <p:nvPr>
            <p:ph type="title"/>
          </p:nvPr>
        </p:nvSpPr>
        <p:spPr/>
        <p:txBody>
          <a:bodyPr/>
          <a:lstStyle/>
          <a:p>
            <a:pPr algn="ctr"/>
            <a:r>
              <a:rPr lang="en-US" b="1" dirty="0" smtClean="0"/>
              <a:t>Life of the People</a:t>
            </a:r>
            <a:endParaRPr lang="en-US" b="1" dirty="0"/>
          </a:p>
        </p:txBody>
      </p:sp>
      <p:sp>
        <p:nvSpPr>
          <p:cNvPr id="3" name="Content Placeholder 2"/>
          <p:cNvSpPr>
            <a:spLocks noGrp="1"/>
          </p:cNvSpPr>
          <p:nvPr>
            <p:ph idx="1"/>
          </p:nvPr>
        </p:nvSpPr>
        <p:spPr>
          <a:xfrm>
            <a:off x="240632" y="1419726"/>
            <a:ext cx="11694694" cy="5438273"/>
          </a:xfrm>
        </p:spPr>
        <p:txBody>
          <a:bodyPr>
            <a:normAutofit fontScale="92500" lnSpcReduction="20000"/>
          </a:bodyPr>
          <a:lstStyle/>
          <a:p>
            <a:pPr marL="0" indent="0">
              <a:buNone/>
            </a:pPr>
            <a:r>
              <a:rPr lang="en-US" dirty="0" smtClean="0"/>
              <a:t>Society</a:t>
            </a:r>
          </a:p>
          <a:p>
            <a:r>
              <a:rPr lang="en-US" dirty="0" smtClean="0"/>
              <a:t>The Upper and Upper-Middle Class</a:t>
            </a:r>
          </a:p>
          <a:p>
            <a:pPr lvl="1"/>
            <a:r>
              <a:rPr lang="en-US" dirty="0" smtClean="0"/>
              <a:t>From the slightest burp (social ruin if it was heard) to how a gentleman spoke to a young lady, Victorian society was greatly concerned with every aspect of daily life.  From the moment the upper class left their beds, their days were governed by do’s and </a:t>
            </a:r>
            <a:r>
              <a:rPr lang="en-US" dirty="0" err="1" smtClean="0"/>
              <a:t>don’t’s</a:t>
            </a:r>
            <a:r>
              <a:rPr lang="en-US" dirty="0" smtClean="0"/>
              <a:t>. </a:t>
            </a:r>
          </a:p>
          <a:p>
            <a:pPr lvl="1"/>
            <a:r>
              <a:rPr lang="en-US" dirty="0" smtClean="0"/>
              <a:t>The horror of social ostracism was paramount.  To be caught in the wrong fashion at the wrong time of day was as greatly feared as addressing a member of society by the wrong title.</a:t>
            </a:r>
          </a:p>
          <a:p>
            <a:pPr lvl="1"/>
            <a:r>
              <a:rPr lang="en-US" dirty="0" smtClean="0"/>
              <a:t>It was important to know whom you could speak with – especially if you hadn’t been properly introduced.  For a woman, being asked to dance by a complete stranger could pose an etiquette problem which might have repercussions for days.</a:t>
            </a:r>
          </a:p>
          <a:p>
            <a:pPr lvl="1"/>
            <a:r>
              <a:rPr lang="en-US" dirty="0" smtClean="0"/>
              <a:t>Young ladies were constantly chaperoned.  To be found along with a gentleman who was other than family was tantamount to social death.  Her reputation would be ruined and her gentleman companion would find himself the object of gossip, and most usually contempt.</a:t>
            </a:r>
          </a:p>
          <a:p>
            <a:pPr lvl="1"/>
            <a:r>
              <a:rPr lang="en-US" dirty="0" smtClean="0"/>
              <a:t>Members of Victorian society kept busy with parties, dances, visits, dressmakers, and tailors.  Keeping track of what other people in your social class were doing was also a full-time occupation.</a:t>
            </a:r>
          </a:p>
          <a:p>
            <a:pPr lvl="1"/>
            <a:r>
              <a:rPr lang="en-US" dirty="0" smtClean="0">
                <a:hlinkClick r:id="rId3"/>
              </a:rPr>
              <a:t>Polite Victorian House</a:t>
            </a:r>
            <a:endParaRPr lang="en-US" dirty="0" smtClean="0"/>
          </a:p>
          <a:p>
            <a:pPr lvl="1"/>
            <a:r>
              <a:rPr lang="en-US" dirty="0" smtClean="0">
                <a:hlinkClick r:id="rId4"/>
              </a:rPr>
              <a:t>Victorian Manners</a:t>
            </a:r>
            <a:endParaRPr lang="en-US" dirty="0" smtClean="0"/>
          </a:p>
          <a:p>
            <a:pPr lvl="1"/>
            <a:r>
              <a:rPr lang="en-US" dirty="0" smtClean="0">
                <a:hlinkClick r:id="rId5" action="ppaction://hlinkfile"/>
              </a:rPr>
              <a:t>Looking Best</a:t>
            </a:r>
            <a:endParaRPr lang="en-US" dirty="0"/>
          </a:p>
        </p:txBody>
      </p:sp>
    </p:spTree>
    <p:extLst>
      <p:ext uri="{BB962C8B-B14F-4D97-AF65-F5344CB8AC3E}">
        <p14:creationId xmlns:p14="http://schemas.microsoft.com/office/powerpoint/2010/main" val="368381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2620"/>
            <a:ext cx="12191999" cy="6855379"/>
          </a:xfrm>
          <a:prstGeom prst="rect">
            <a:avLst/>
          </a:prstGeom>
        </p:spPr>
      </p:pic>
      <p:sp>
        <p:nvSpPr>
          <p:cNvPr id="2" name="Title 1"/>
          <p:cNvSpPr>
            <a:spLocks noGrp="1"/>
          </p:cNvSpPr>
          <p:nvPr>
            <p:ph type="title"/>
          </p:nvPr>
        </p:nvSpPr>
        <p:spPr/>
        <p:txBody>
          <a:bodyPr/>
          <a:lstStyle/>
          <a:p>
            <a:pPr algn="ctr"/>
            <a:r>
              <a:rPr lang="en-US" b="1" dirty="0" smtClean="0"/>
              <a:t>Life of the People</a:t>
            </a:r>
            <a:endParaRPr lang="en-US" b="1" dirty="0"/>
          </a:p>
        </p:txBody>
      </p:sp>
      <p:sp>
        <p:nvSpPr>
          <p:cNvPr id="3" name="Content Placeholder 2"/>
          <p:cNvSpPr>
            <a:spLocks noGrp="1"/>
          </p:cNvSpPr>
          <p:nvPr>
            <p:ph idx="1"/>
          </p:nvPr>
        </p:nvSpPr>
        <p:spPr>
          <a:xfrm>
            <a:off x="240632" y="1419726"/>
            <a:ext cx="11694694" cy="5438273"/>
          </a:xfrm>
        </p:spPr>
        <p:txBody>
          <a:bodyPr>
            <a:normAutofit/>
          </a:bodyPr>
          <a:lstStyle/>
          <a:p>
            <a:pPr marL="0" indent="0">
              <a:buNone/>
            </a:pPr>
            <a:r>
              <a:rPr lang="en-US" dirty="0" smtClean="0"/>
              <a:t>Society  (continued)</a:t>
            </a:r>
          </a:p>
          <a:p>
            <a:r>
              <a:rPr lang="en-US" dirty="0" smtClean="0"/>
              <a:t>The People in the Middle</a:t>
            </a:r>
          </a:p>
          <a:p>
            <a:pPr lvl="1"/>
            <a:r>
              <a:rPr lang="en-US" dirty="0" smtClean="0"/>
              <a:t>Being a servant in one of the grand Victorian houses was a position which would guarantee shelter and food.  However, there was etiquette to be learned.</a:t>
            </a:r>
          </a:p>
          <a:p>
            <a:pPr lvl="1"/>
            <a:r>
              <a:rPr lang="en-US" dirty="0" smtClean="0"/>
              <a:t>The upper class was never to be addressed unless it was absolutely necessary.  If that was the case, as few words as possible were to be uttered.</a:t>
            </a:r>
          </a:p>
          <a:p>
            <a:pPr lvl="1"/>
            <a:r>
              <a:rPr lang="en-US" dirty="0" smtClean="0"/>
              <a:t>Using the proper title was of the utmost importance.  “Ma’am” or “Sir” was always appropriate.  If “Ma’am” was seen, it was necessary that you “disappear,” turning to face the wall and avoiding eye contact.</a:t>
            </a:r>
          </a:p>
          <a:p>
            <a:pPr lvl="1"/>
            <a:r>
              <a:rPr lang="en-US" dirty="0" smtClean="0"/>
              <a:t>Life was easier, though, amidst your fellow servants.  Although private fraternization was frowned upon, it wasn’t against the rules for those “below stairs” to enjoy singing, dancing, and other social activities together.</a:t>
            </a:r>
          </a:p>
          <a:p>
            <a:pPr lvl="1"/>
            <a:r>
              <a:rPr lang="en-US" dirty="0" smtClean="0"/>
              <a:t>Sometimes the “uppers” and the “</a:t>
            </a:r>
            <a:r>
              <a:rPr lang="en-US" dirty="0" err="1" smtClean="0"/>
              <a:t>middlers</a:t>
            </a:r>
            <a:r>
              <a:rPr lang="en-US" dirty="0" smtClean="0"/>
              <a:t>” would mingle, if business was involved.</a:t>
            </a:r>
            <a:endParaRPr lang="en-US" dirty="0"/>
          </a:p>
        </p:txBody>
      </p:sp>
    </p:spTree>
    <p:extLst>
      <p:ext uri="{BB962C8B-B14F-4D97-AF65-F5344CB8AC3E}">
        <p14:creationId xmlns:p14="http://schemas.microsoft.com/office/powerpoint/2010/main" val="238698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2620"/>
            <a:ext cx="12191999" cy="6855379"/>
          </a:xfrm>
          <a:prstGeom prst="rect">
            <a:avLst/>
          </a:prstGeom>
        </p:spPr>
      </p:pic>
      <p:sp>
        <p:nvSpPr>
          <p:cNvPr id="2" name="Title 1"/>
          <p:cNvSpPr>
            <a:spLocks noGrp="1"/>
          </p:cNvSpPr>
          <p:nvPr>
            <p:ph type="title"/>
          </p:nvPr>
        </p:nvSpPr>
        <p:spPr/>
        <p:txBody>
          <a:bodyPr/>
          <a:lstStyle/>
          <a:p>
            <a:pPr algn="ctr"/>
            <a:r>
              <a:rPr lang="en-US" b="1" dirty="0" smtClean="0"/>
              <a:t>Life of the People</a:t>
            </a:r>
            <a:endParaRPr lang="en-US" b="1" dirty="0"/>
          </a:p>
        </p:txBody>
      </p:sp>
      <p:sp>
        <p:nvSpPr>
          <p:cNvPr id="3" name="Content Placeholder 2"/>
          <p:cNvSpPr>
            <a:spLocks noGrp="1"/>
          </p:cNvSpPr>
          <p:nvPr>
            <p:ph idx="1"/>
          </p:nvPr>
        </p:nvSpPr>
        <p:spPr>
          <a:xfrm>
            <a:off x="240632" y="1419726"/>
            <a:ext cx="11694694" cy="5438273"/>
          </a:xfrm>
        </p:spPr>
        <p:txBody>
          <a:bodyPr>
            <a:normAutofit/>
          </a:bodyPr>
          <a:lstStyle/>
          <a:p>
            <a:pPr marL="0" indent="0">
              <a:buNone/>
            </a:pPr>
            <a:r>
              <a:rPr lang="en-US" dirty="0" smtClean="0"/>
              <a:t>Society  (continued)</a:t>
            </a:r>
          </a:p>
          <a:p>
            <a:r>
              <a:rPr lang="en-US" dirty="0" smtClean="0"/>
              <a:t>The Lower Class</a:t>
            </a:r>
          </a:p>
          <a:p>
            <a:pPr lvl="1"/>
            <a:r>
              <a:rPr lang="en-US" dirty="0" smtClean="0"/>
              <a:t>Victorian society did not recognize that there was a lower class.  “The Poor” were invisible.</a:t>
            </a:r>
          </a:p>
          <a:p>
            <a:pPr lvl="1"/>
            <a:r>
              <a:rPr lang="en-US" dirty="0" smtClean="0"/>
              <a:t>The prevailing attitude was that the poor deserved the way they lived.  If good moral choices had been made, the poor wouldn’t be living the way they did.</a:t>
            </a:r>
          </a:p>
          <a:p>
            <a:pPr lvl="1"/>
            <a:r>
              <a:rPr lang="en-US" dirty="0" smtClean="0"/>
              <a:t>The best way for society to deal with the poor was to ignore them.  They were “burdens on the public.”</a:t>
            </a:r>
          </a:p>
          <a:p>
            <a:pPr lvl="1"/>
            <a:r>
              <a:rPr lang="en-US" dirty="0" smtClean="0"/>
              <a:t>Being just too busy to survive, etiquette played little part in the poor’s daily existence.  But that is not to say that pride wasn’t available.  There was a “social stigma” to applying for aid, and some families preferred to keep to themselves and figure out their own methods of survival.</a:t>
            </a:r>
            <a:endParaRPr lang="en-US" dirty="0"/>
          </a:p>
        </p:txBody>
      </p:sp>
    </p:spTree>
    <p:extLst>
      <p:ext uri="{BB962C8B-B14F-4D97-AF65-F5344CB8AC3E}">
        <p14:creationId xmlns:p14="http://schemas.microsoft.com/office/powerpoint/2010/main" val="3429989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2620"/>
            <a:ext cx="12191999" cy="6855379"/>
          </a:xfrm>
          <a:prstGeom prst="rect">
            <a:avLst/>
          </a:prstGeom>
        </p:spPr>
      </p:pic>
      <p:sp>
        <p:nvSpPr>
          <p:cNvPr id="2" name="Title 1"/>
          <p:cNvSpPr>
            <a:spLocks noGrp="1"/>
          </p:cNvSpPr>
          <p:nvPr>
            <p:ph type="ctrTitle"/>
          </p:nvPr>
        </p:nvSpPr>
        <p:spPr>
          <a:xfrm>
            <a:off x="1524000" y="1122363"/>
            <a:ext cx="9144000" cy="1356142"/>
          </a:xfrm>
        </p:spPr>
        <p:txBody>
          <a:bodyPr/>
          <a:lstStyle/>
          <a:p>
            <a:r>
              <a:rPr lang="en-US" dirty="0" smtClean="0"/>
              <a:t>Do Now:</a:t>
            </a:r>
            <a:endParaRPr lang="en-US" dirty="0"/>
          </a:p>
        </p:txBody>
      </p:sp>
      <p:sp>
        <p:nvSpPr>
          <p:cNvPr id="3" name="Subtitle 2"/>
          <p:cNvSpPr>
            <a:spLocks noGrp="1"/>
          </p:cNvSpPr>
          <p:nvPr>
            <p:ph type="subTitle" idx="1"/>
          </p:nvPr>
        </p:nvSpPr>
        <p:spPr>
          <a:xfrm>
            <a:off x="1524000" y="2478505"/>
            <a:ext cx="9144000" cy="2779295"/>
          </a:xfrm>
        </p:spPr>
        <p:txBody>
          <a:bodyPr/>
          <a:lstStyle/>
          <a:p>
            <a:endParaRPr lang="en-US" dirty="0" smtClean="0"/>
          </a:p>
          <a:p>
            <a:r>
              <a:rPr lang="en-US" dirty="0" smtClean="0"/>
              <a:t>Read </a:t>
            </a:r>
            <a:r>
              <a:rPr lang="en-US" dirty="0" smtClean="0"/>
              <a:t>the excerpt found on your Agenda and then answer the question:</a:t>
            </a:r>
          </a:p>
          <a:p>
            <a:r>
              <a:rPr lang="en-US" dirty="0" smtClean="0"/>
              <a:t>What kind of life do you think you’d have if you had to abide by the following rules of etiquette and manners?</a:t>
            </a:r>
            <a:endParaRPr lang="en-US" dirty="0"/>
          </a:p>
        </p:txBody>
      </p:sp>
    </p:spTree>
    <p:extLst>
      <p:ext uri="{BB962C8B-B14F-4D97-AF65-F5344CB8AC3E}">
        <p14:creationId xmlns:p14="http://schemas.microsoft.com/office/powerpoint/2010/main" val="16476659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2620"/>
            <a:ext cx="12191999" cy="6855379"/>
          </a:xfrm>
          <a:prstGeom prst="rect">
            <a:avLst/>
          </a:prstGeom>
        </p:spPr>
      </p:pic>
      <p:sp>
        <p:nvSpPr>
          <p:cNvPr id="2" name="Title 1"/>
          <p:cNvSpPr>
            <a:spLocks noGrp="1"/>
          </p:cNvSpPr>
          <p:nvPr>
            <p:ph type="title"/>
          </p:nvPr>
        </p:nvSpPr>
        <p:spPr/>
        <p:txBody>
          <a:bodyPr/>
          <a:lstStyle/>
          <a:p>
            <a:pPr algn="ctr"/>
            <a:r>
              <a:rPr lang="en-US" b="1" dirty="0" smtClean="0"/>
              <a:t>Conclusion</a:t>
            </a:r>
            <a:endParaRPr lang="en-US" b="1" dirty="0"/>
          </a:p>
        </p:txBody>
      </p:sp>
      <p:sp>
        <p:nvSpPr>
          <p:cNvPr id="3" name="Content Placeholder 2"/>
          <p:cNvSpPr>
            <a:spLocks noGrp="1"/>
          </p:cNvSpPr>
          <p:nvPr>
            <p:ph idx="1"/>
          </p:nvPr>
        </p:nvSpPr>
        <p:spPr/>
        <p:txBody>
          <a:bodyPr/>
          <a:lstStyle/>
          <a:p>
            <a:pPr lvl="0"/>
            <a:r>
              <a:rPr lang="en-US" dirty="0"/>
              <a:t>The Victorian Age was named for the British monarch who ruled for the longest period in British history.</a:t>
            </a:r>
          </a:p>
          <a:p>
            <a:pPr lvl="0"/>
            <a:r>
              <a:rPr lang="en-US" dirty="0"/>
              <a:t>Queen Victoria became a national icon and was identified with strict standards of personal morality.</a:t>
            </a:r>
          </a:p>
          <a:p>
            <a:pPr lvl="0"/>
            <a:r>
              <a:rPr lang="en-US" dirty="0"/>
              <a:t>Victorian society was divided into classes with very strict rules for manners and etiquette.</a:t>
            </a:r>
          </a:p>
          <a:p>
            <a:pPr lvl="0"/>
            <a:r>
              <a:rPr lang="en-US" dirty="0"/>
              <a:t>The Industrial Revolution strengthened these class divisions</a:t>
            </a:r>
            <a:r>
              <a:rPr lang="en-US" dirty="0" smtClean="0"/>
              <a:t>.</a:t>
            </a:r>
            <a:endParaRPr lang="en-US" dirty="0"/>
          </a:p>
        </p:txBody>
      </p:sp>
    </p:spTree>
    <p:extLst>
      <p:ext uri="{BB962C8B-B14F-4D97-AF65-F5344CB8AC3E}">
        <p14:creationId xmlns:p14="http://schemas.microsoft.com/office/powerpoint/2010/main" val="13994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2620"/>
            <a:ext cx="12191999" cy="6855379"/>
          </a:xfrm>
          <a:prstGeom prst="rect">
            <a:avLst/>
          </a:prstGeom>
        </p:spPr>
      </p:pic>
      <p:sp>
        <p:nvSpPr>
          <p:cNvPr id="2" name="Title 1"/>
          <p:cNvSpPr>
            <a:spLocks noGrp="1"/>
          </p:cNvSpPr>
          <p:nvPr>
            <p:ph type="title"/>
          </p:nvPr>
        </p:nvSpPr>
        <p:spPr/>
        <p:txBody>
          <a:bodyPr/>
          <a:lstStyle/>
          <a:p>
            <a:pPr algn="ctr"/>
            <a:endParaRPr lang="en-US" b="1"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238761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2620"/>
            <a:ext cx="12191999" cy="6855379"/>
          </a:xfrm>
          <a:prstGeom prst="rect">
            <a:avLst/>
          </a:prstGeom>
        </p:spPr>
      </p:pic>
      <p:sp>
        <p:nvSpPr>
          <p:cNvPr id="2" name="Title 1"/>
          <p:cNvSpPr>
            <a:spLocks noGrp="1"/>
          </p:cNvSpPr>
          <p:nvPr>
            <p:ph type="title"/>
          </p:nvPr>
        </p:nvSpPr>
        <p:spPr/>
        <p:txBody>
          <a:bodyPr/>
          <a:lstStyle/>
          <a:p>
            <a:pPr algn="ctr"/>
            <a:endParaRPr lang="en-US" b="1"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21571263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2620"/>
            <a:ext cx="12191999" cy="6855379"/>
          </a:xfrm>
          <a:prstGeom prst="rect">
            <a:avLst/>
          </a:prstGeom>
        </p:spPr>
      </p:pic>
      <p:sp>
        <p:nvSpPr>
          <p:cNvPr id="2" name="Title 1"/>
          <p:cNvSpPr>
            <a:spLocks noGrp="1"/>
          </p:cNvSpPr>
          <p:nvPr>
            <p:ph type="title"/>
          </p:nvPr>
        </p:nvSpPr>
        <p:spPr/>
        <p:txBody>
          <a:bodyPr/>
          <a:lstStyle/>
          <a:p>
            <a:pPr algn="ctr"/>
            <a:r>
              <a:rPr lang="en-US" b="1" dirty="0" smtClean="0"/>
              <a:t>Victorian England</a:t>
            </a:r>
            <a:endParaRPr lang="en-US" b="1" dirty="0"/>
          </a:p>
        </p:txBody>
      </p:sp>
      <p:sp>
        <p:nvSpPr>
          <p:cNvPr id="3" name="Content Placeholder 2"/>
          <p:cNvSpPr>
            <a:spLocks noGrp="1"/>
          </p:cNvSpPr>
          <p:nvPr>
            <p:ph idx="1"/>
          </p:nvPr>
        </p:nvSpPr>
        <p:spPr/>
        <p:txBody>
          <a:bodyPr/>
          <a:lstStyle/>
          <a:p>
            <a:r>
              <a:rPr lang="en-US" dirty="0" smtClean="0"/>
              <a:t>Queen Victoria</a:t>
            </a:r>
          </a:p>
          <a:p>
            <a:r>
              <a:rPr lang="en-US" dirty="0" smtClean="0"/>
              <a:t>Social Classes</a:t>
            </a:r>
          </a:p>
          <a:p>
            <a:r>
              <a:rPr lang="en-US" dirty="0" smtClean="0"/>
              <a:t>Life of the People</a:t>
            </a:r>
            <a:endParaRPr lang="en-US" dirty="0"/>
          </a:p>
        </p:txBody>
      </p:sp>
    </p:spTree>
    <p:extLst>
      <p:ext uri="{BB962C8B-B14F-4D97-AF65-F5344CB8AC3E}">
        <p14:creationId xmlns:p14="http://schemas.microsoft.com/office/powerpoint/2010/main" val="40868915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2620"/>
            <a:ext cx="12191999" cy="6855379"/>
          </a:xfrm>
          <a:prstGeom prst="rect">
            <a:avLst/>
          </a:prstGeom>
        </p:spPr>
      </p:pic>
      <p:sp>
        <p:nvSpPr>
          <p:cNvPr id="2" name="Title 1"/>
          <p:cNvSpPr>
            <a:spLocks noGrp="1"/>
          </p:cNvSpPr>
          <p:nvPr>
            <p:ph type="title"/>
          </p:nvPr>
        </p:nvSpPr>
        <p:spPr/>
        <p:txBody>
          <a:bodyPr/>
          <a:lstStyle/>
          <a:p>
            <a:pPr algn="ctr"/>
            <a:r>
              <a:rPr lang="en-US" b="1" dirty="0" smtClean="0"/>
              <a:t>Queen Victoria</a:t>
            </a:r>
            <a:endParaRPr lang="en-US" b="1" dirty="0"/>
          </a:p>
        </p:txBody>
      </p:sp>
      <p:sp>
        <p:nvSpPr>
          <p:cNvPr id="3" name="Content Placeholder 2"/>
          <p:cNvSpPr>
            <a:spLocks noGrp="1"/>
          </p:cNvSpPr>
          <p:nvPr>
            <p:ph sz="half" idx="1"/>
          </p:nvPr>
        </p:nvSpPr>
        <p:spPr/>
        <p:txBody>
          <a:bodyPr>
            <a:normAutofit fontScale="92500" lnSpcReduction="20000"/>
          </a:bodyPr>
          <a:lstStyle/>
          <a:p>
            <a:pPr marL="0" indent="0">
              <a:buNone/>
            </a:pPr>
            <a:r>
              <a:rPr lang="en-US" dirty="0" smtClean="0"/>
              <a:t>Family</a:t>
            </a:r>
          </a:p>
          <a:p>
            <a:r>
              <a:rPr lang="en-US" dirty="0" smtClean="0"/>
              <a:t>1819-1901</a:t>
            </a:r>
          </a:p>
          <a:p>
            <a:r>
              <a:rPr lang="en-US" dirty="0" smtClean="0"/>
              <a:t>Her father was the fourth son of King George III – British king during the American Revolution.</a:t>
            </a:r>
          </a:p>
          <a:p>
            <a:r>
              <a:rPr lang="en-US" dirty="0" smtClean="0"/>
              <a:t>Her mother was German-born Princess Victoria, who raised her under close supervision after her father died in 1820.</a:t>
            </a:r>
          </a:p>
          <a:p>
            <a:r>
              <a:rPr lang="en-US" dirty="0" smtClean="0"/>
              <a:t>She inherited the throne at age of 18, after her father’s three elder brothers had all died, leaving no legitimate, surviving children.</a:t>
            </a:r>
            <a:endParaRPr lang="en-US"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255999" y="1825625"/>
            <a:ext cx="3485727" cy="5032374"/>
          </a:xfrm>
        </p:spPr>
      </p:pic>
    </p:spTree>
    <p:extLst>
      <p:ext uri="{BB962C8B-B14F-4D97-AF65-F5344CB8AC3E}">
        <p14:creationId xmlns:p14="http://schemas.microsoft.com/office/powerpoint/2010/main" val="1473147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2620"/>
            <a:ext cx="12191999" cy="6855379"/>
          </a:xfrm>
          <a:prstGeom prst="rect">
            <a:avLst/>
          </a:prstGeom>
        </p:spPr>
      </p:pic>
      <p:sp>
        <p:nvSpPr>
          <p:cNvPr id="2" name="Title 1"/>
          <p:cNvSpPr>
            <a:spLocks noGrp="1"/>
          </p:cNvSpPr>
          <p:nvPr>
            <p:ph type="title"/>
          </p:nvPr>
        </p:nvSpPr>
        <p:spPr/>
        <p:txBody>
          <a:bodyPr/>
          <a:lstStyle/>
          <a:p>
            <a:pPr algn="ctr"/>
            <a:r>
              <a:rPr lang="en-US" b="1" dirty="0" smtClean="0"/>
              <a:t>Queen Victoria</a:t>
            </a:r>
            <a:endParaRPr lang="en-US" b="1" dirty="0"/>
          </a:p>
        </p:txBody>
      </p:sp>
      <p:sp>
        <p:nvSpPr>
          <p:cNvPr id="3" name="Content Placeholder 2"/>
          <p:cNvSpPr>
            <a:spLocks noGrp="1"/>
          </p:cNvSpPr>
          <p:nvPr>
            <p:ph idx="1"/>
          </p:nvPr>
        </p:nvSpPr>
        <p:spPr/>
        <p:txBody>
          <a:bodyPr/>
          <a:lstStyle/>
          <a:p>
            <a:pPr marL="0" indent="0">
              <a:buNone/>
            </a:pPr>
            <a:r>
              <a:rPr lang="en-US" dirty="0" smtClean="0"/>
              <a:t>Monarchy</a:t>
            </a:r>
          </a:p>
          <a:p>
            <a:r>
              <a:rPr lang="en-US" dirty="0" smtClean="0"/>
              <a:t>The UK was already an established constitutional monarchy, in which the sovereign held relatively little direct political power.  However, privately, Victoria attempted to influence government policy and ministerial appointments.</a:t>
            </a:r>
          </a:p>
          <a:p>
            <a:r>
              <a:rPr lang="en-US" dirty="0" smtClean="0"/>
              <a:t>Publicly, she became a national icon, and was identified with strict standards of personal morality.</a:t>
            </a:r>
          </a:p>
          <a:p>
            <a:r>
              <a:rPr lang="en-US" dirty="0" smtClean="0"/>
              <a:t>Her reign of 63 years, which is longer than that of any other British monarch and the longest of any female monarch in history, is known as the Victorian Era.</a:t>
            </a:r>
            <a:endParaRPr lang="en-US" dirty="0"/>
          </a:p>
        </p:txBody>
      </p:sp>
    </p:spTree>
    <p:extLst>
      <p:ext uri="{BB962C8B-B14F-4D97-AF65-F5344CB8AC3E}">
        <p14:creationId xmlns:p14="http://schemas.microsoft.com/office/powerpoint/2010/main" val="70890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2620"/>
            <a:ext cx="12191999" cy="6855379"/>
          </a:xfrm>
          <a:prstGeom prst="rect">
            <a:avLst/>
          </a:prstGeom>
        </p:spPr>
      </p:pic>
      <p:sp>
        <p:nvSpPr>
          <p:cNvPr id="2" name="Title 1"/>
          <p:cNvSpPr>
            <a:spLocks noGrp="1"/>
          </p:cNvSpPr>
          <p:nvPr>
            <p:ph type="title"/>
          </p:nvPr>
        </p:nvSpPr>
        <p:spPr/>
        <p:txBody>
          <a:bodyPr/>
          <a:lstStyle/>
          <a:p>
            <a:pPr algn="ctr"/>
            <a:r>
              <a:rPr lang="en-US" b="1" dirty="0" smtClean="0"/>
              <a:t>Queen Victoria</a:t>
            </a:r>
            <a:endParaRPr lang="en-US" b="1" dirty="0"/>
          </a:p>
        </p:txBody>
      </p:sp>
      <p:sp>
        <p:nvSpPr>
          <p:cNvPr id="3" name="Content Placeholder 2"/>
          <p:cNvSpPr>
            <a:spLocks noGrp="1"/>
          </p:cNvSpPr>
          <p:nvPr>
            <p:ph idx="1"/>
          </p:nvPr>
        </p:nvSpPr>
        <p:spPr/>
        <p:txBody>
          <a:bodyPr/>
          <a:lstStyle/>
          <a:p>
            <a:pPr marL="0" indent="0">
              <a:buNone/>
            </a:pPr>
            <a:r>
              <a:rPr lang="en-US" dirty="0" smtClean="0"/>
              <a:t>Monarchy (continued)</a:t>
            </a:r>
          </a:p>
          <a:p>
            <a:r>
              <a:rPr lang="en-US" dirty="0" smtClean="0"/>
              <a:t>The Victorian Era was a period of industrial, cultural, political, scientific, and military change within the UK, and was marked by a great expansion of the British Empire.</a:t>
            </a:r>
          </a:p>
          <a:p>
            <a:r>
              <a:rPr lang="en-US" dirty="0" smtClean="0"/>
              <a:t>She was the last British monarch of the House of Hanover.</a:t>
            </a:r>
          </a:p>
          <a:p>
            <a:r>
              <a:rPr lang="en-US" dirty="0" smtClean="0"/>
              <a:t>Throughout her reign, she maintained a sense of dignity and decorum that restored the average person’s high opinion of the monarchy after a series of horrible, ineffective leaders.</a:t>
            </a:r>
          </a:p>
          <a:p>
            <a:r>
              <a:rPr lang="en-US" dirty="0" smtClean="0">
                <a:hlinkClick r:id="rId3"/>
              </a:rPr>
              <a:t>British Things</a:t>
            </a:r>
            <a:endParaRPr lang="en-US" dirty="0"/>
          </a:p>
        </p:txBody>
      </p:sp>
    </p:spTree>
    <p:extLst>
      <p:ext uri="{BB962C8B-B14F-4D97-AF65-F5344CB8AC3E}">
        <p14:creationId xmlns:p14="http://schemas.microsoft.com/office/powerpoint/2010/main" val="4046923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2620"/>
            <a:ext cx="12191999" cy="6855379"/>
          </a:xfrm>
          <a:prstGeom prst="rect">
            <a:avLst/>
          </a:prstGeom>
        </p:spPr>
      </p:pic>
      <p:sp>
        <p:nvSpPr>
          <p:cNvPr id="2" name="Title 1"/>
          <p:cNvSpPr>
            <a:spLocks noGrp="1"/>
          </p:cNvSpPr>
          <p:nvPr>
            <p:ph type="title"/>
          </p:nvPr>
        </p:nvSpPr>
        <p:spPr/>
        <p:txBody>
          <a:bodyPr/>
          <a:lstStyle/>
          <a:p>
            <a:pPr algn="ctr"/>
            <a:r>
              <a:rPr lang="en-US" b="1" dirty="0" smtClean="0"/>
              <a:t>Queen Victoria</a:t>
            </a:r>
            <a:endParaRPr lang="en-US" b="1" dirty="0"/>
          </a:p>
        </p:txBody>
      </p:sp>
      <p:sp>
        <p:nvSpPr>
          <p:cNvPr id="3" name="Content Placeholder 2"/>
          <p:cNvSpPr>
            <a:spLocks noGrp="1"/>
          </p:cNvSpPr>
          <p:nvPr>
            <p:ph sz="half" idx="1"/>
          </p:nvPr>
        </p:nvSpPr>
        <p:spPr>
          <a:xfrm>
            <a:off x="44115" y="1517526"/>
            <a:ext cx="5875421" cy="5032374"/>
          </a:xfrm>
        </p:spPr>
        <p:txBody>
          <a:bodyPr>
            <a:noAutofit/>
          </a:bodyPr>
          <a:lstStyle/>
          <a:p>
            <a:pPr marL="0" indent="0">
              <a:buNone/>
            </a:pPr>
            <a:r>
              <a:rPr lang="en-US" sz="2400" dirty="0" smtClean="0"/>
              <a:t>Marriage</a:t>
            </a:r>
          </a:p>
          <a:p>
            <a:r>
              <a:rPr lang="en-US" sz="2400" dirty="0" smtClean="0"/>
              <a:t>Victoria married her first cousin, Prince Albert, in 1840.</a:t>
            </a:r>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212397" y="1825624"/>
            <a:ext cx="3366998" cy="4724275"/>
          </a:xfrm>
        </p:spPr>
      </p:pic>
    </p:spTree>
    <p:extLst>
      <p:ext uri="{BB962C8B-B14F-4D97-AF65-F5344CB8AC3E}">
        <p14:creationId xmlns:p14="http://schemas.microsoft.com/office/powerpoint/2010/main" val="1865908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2620"/>
            <a:ext cx="12191999" cy="6855379"/>
          </a:xfrm>
          <a:prstGeom prst="rect">
            <a:avLst/>
          </a:prstGeom>
        </p:spPr>
      </p:pic>
      <p:sp>
        <p:nvSpPr>
          <p:cNvPr id="2" name="Title 1"/>
          <p:cNvSpPr>
            <a:spLocks noGrp="1"/>
          </p:cNvSpPr>
          <p:nvPr>
            <p:ph type="title"/>
          </p:nvPr>
        </p:nvSpPr>
        <p:spPr/>
        <p:txBody>
          <a:bodyPr/>
          <a:lstStyle/>
          <a:p>
            <a:pPr algn="ctr"/>
            <a:r>
              <a:rPr lang="en-US" b="1" dirty="0" smtClean="0"/>
              <a:t>Queen Victoria</a:t>
            </a:r>
            <a:endParaRPr lang="en-US" b="1" dirty="0"/>
          </a:p>
        </p:txBody>
      </p:sp>
      <p:sp>
        <p:nvSpPr>
          <p:cNvPr id="3" name="Content Placeholder 2"/>
          <p:cNvSpPr>
            <a:spLocks noGrp="1"/>
          </p:cNvSpPr>
          <p:nvPr>
            <p:ph sz="half" idx="1"/>
          </p:nvPr>
        </p:nvSpPr>
        <p:spPr>
          <a:xfrm>
            <a:off x="44115" y="1517526"/>
            <a:ext cx="5875421" cy="5032374"/>
          </a:xfrm>
        </p:spPr>
        <p:txBody>
          <a:bodyPr>
            <a:noAutofit/>
          </a:bodyPr>
          <a:lstStyle/>
          <a:p>
            <a:pPr marL="0" indent="0">
              <a:buNone/>
            </a:pPr>
            <a:r>
              <a:rPr lang="en-US" sz="2400" dirty="0" smtClean="0"/>
              <a:t>Marriage</a:t>
            </a:r>
          </a:p>
          <a:p>
            <a:r>
              <a:rPr lang="en-US" sz="2400" dirty="0" smtClean="0"/>
              <a:t>Victoria married her first cousin, Prince Albert, in 1840.</a:t>
            </a:r>
          </a:p>
          <a:p>
            <a:r>
              <a:rPr lang="en-US" sz="2400" dirty="0" smtClean="0"/>
              <a:t>Their nine children (four sons and five daughters) married into royal and noble families across the continent, tying them together and earning her the nickname “the grandmother of Europe.”</a:t>
            </a:r>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338864"/>
            <a:ext cx="5181600" cy="3324860"/>
          </a:xfrm>
        </p:spPr>
      </p:pic>
    </p:spTree>
    <p:extLst>
      <p:ext uri="{BB962C8B-B14F-4D97-AF65-F5344CB8AC3E}">
        <p14:creationId xmlns:p14="http://schemas.microsoft.com/office/powerpoint/2010/main" val="30826198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2620"/>
            <a:ext cx="12191999" cy="6855379"/>
          </a:xfrm>
          <a:prstGeom prst="rect">
            <a:avLst/>
          </a:prstGeom>
        </p:spPr>
      </p:pic>
      <p:sp>
        <p:nvSpPr>
          <p:cNvPr id="2" name="Title 1"/>
          <p:cNvSpPr>
            <a:spLocks noGrp="1"/>
          </p:cNvSpPr>
          <p:nvPr>
            <p:ph type="title"/>
          </p:nvPr>
        </p:nvSpPr>
        <p:spPr/>
        <p:txBody>
          <a:bodyPr/>
          <a:lstStyle/>
          <a:p>
            <a:pPr algn="ctr"/>
            <a:r>
              <a:rPr lang="en-US" b="1" dirty="0" smtClean="0"/>
              <a:t>Queen Victoria</a:t>
            </a:r>
            <a:endParaRPr lang="en-US" b="1" dirty="0"/>
          </a:p>
        </p:txBody>
      </p:sp>
      <p:sp>
        <p:nvSpPr>
          <p:cNvPr id="3" name="Content Placeholder 2"/>
          <p:cNvSpPr>
            <a:spLocks noGrp="1"/>
          </p:cNvSpPr>
          <p:nvPr>
            <p:ph sz="half" idx="1"/>
          </p:nvPr>
        </p:nvSpPr>
        <p:spPr>
          <a:xfrm>
            <a:off x="44115" y="1517526"/>
            <a:ext cx="5875421" cy="5032374"/>
          </a:xfrm>
        </p:spPr>
        <p:txBody>
          <a:bodyPr>
            <a:noAutofit/>
          </a:bodyPr>
          <a:lstStyle/>
          <a:p>
            <a:pPr marL="0" indent="0">
              <a:buNone/>
            </a:pPr>
            <a:r>
              <a:rPr lang="en-US" sz="2400" dirty="0" smtClean="0"/>
              <a:t>Marriage</a:t>
            </a:r>
          </a:p>
          <a:p>
            <a:r>
              <a:rPr lang="en-US" sz="2400" dirty="0" smtClean="0"/>
              <a:t>Victoria married her first cousin, Prince Albert, in 1840.</a:t>
            </a:r>
          </a:p>
          <a:p>
            <a:r>
              <a:rPr lang="en-US" sz="2400" dirty="0" smtClean="0"/>
              <a:t>Their nine children (four sons and five daughters) married into royal and noble families across the continent, tying them together and earning her the nickname “the grandmother of Europe.”</a:t>
            </a:r>
          </a:p>
          <a:p>
            <a:r>
              <a:rPr lang="en-US" sz="2400" dirty="0" smtClean="0"/>
              <a:t>Prince Albert died suddenly of typhoid in 1861.  Victoria plunged into deep mourning and avoided public appearances.  </a:t>
            </a:r>
            <a:endParaRPr lang="en-US" sz="2400"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930189" y="1590275"/>
            <a:ext cx="3874169" cy="5096377"/>
          </a:xfrm>
        </p:spPr>
      </p:pic>
    </p:spTree>
    <p:extLst>
      <p:ext uri="{BB962C8B-B14F-4D97-AF65-F5344CB8AC3E}">
        <p14:creationId xmlns:p14="http://schemas.microsoft.com/office/powerpoint/2010/main" val="22105122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2383</TotalTime>
  <Words>1965</Words>
  <Application>Microsoft Office PowerPoint</Application>
  <PresentationFormat>Widescreen</PresentationFormat>
  <Paragraphs>129</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Do Now:</vt:lpstr>
      <vt:lpstr>Do Now:</vt:lpstr>
      <vt:lpstr>Victorian England</vt:lpstr>
      <vt:lpstr>Queen Victoria</vt:lpstr>
      <vt:lpstr>Queen Victoria</vt:lpstr>
      <vt:lpstr>Queen Victoria</vt:lpstr>
      <vt:lpstr>Queen Victoria</vt:lpstr>
      <vt:lpstr>Queen Victoria</vt:lpstr>
      <vt:lpstr>Queen Victoria</vt:lpstr>
      <vt:lpstr>Queen Victoria</vt:lpstr>
      <vt:lpstr>Social Classes</vt:lpstr>
      <vt:lpstr>Social Classes</vt:lpstr>
      <vt:lpstr>Social Classes</vt:lpstr>
      <vt:lpstr>Social Classes</vt:lpstr>
      <vt:lpstr>Life of the People</vt:lpstr>
      <vt:lpstr>Life of the People</vt:lpstr>
      <vt:lpstr>Life of the People</vt:lpstr>
      <vt:lpstr>Life of the People</vt:lpstr>
      <vt:lpstr>Life of the People</vt:lpstr>
      <vt:lpstr>Conclusion</vt:lpstr>
      <vt:lpstr>PowerPoint Presentation</vt:lpstr>
      <vt:lpstr>PowerPoint Presentation</vt:lpstr>
    </vt:vector>
  </TitlesOfParts>
  <Company>Henrico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Hana A. Hecht (hahecht)</dc:creator>
  <cp:lastModifiedBy>Hana A. Hecht (hahecht)</cp:lastModifiedBy>
  <cp:revision>22</cp:revision>
  <dcterms:created xsi:type="dcterms:W3CDTF">2015-02-03T01:58:59Z</dcterms:created>
  <dcterms:modified xsi:type="dcterms:W3CDTF">2016-01-15T02:20:18Z</dcterms:modified>
</cp:coreProperties>
</file>