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0" r:id="rId4"/>
    <p:sldId id="261" r:id="rId5"/>
    <p:sldId id="262" r:id="rId6"/>
    <p:sldId id="263" r:id="rId7"/>
    <p:sldId id="264" r:id="rId8"/>
    <p:sldId id="275" r:id="rId9"/>
    <p:sldId id="265" r:id="rId10"/>
    <p:sldId id="266" r:id="rId11"/>
    <p:sldId id="267" r:id="rId12"/>
    <p:sldId id="268" r:id="rId13"/>
    <p:sldId id="269" r:id="rId14"/>
    <p:sldId id="270" r:id="rId15"/>
    <p:sldId id="271" r:id="rId16"/>
    <p:sldId id="272" r:id="rId17"/>
    <p:sldId id="273" r:id="rId18"/>
    <p:sldId id="274" r:id="rId19"/>
    <p:sldId id="257"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38" d="100"/>
          <a:sy n="38" d="100"/>
        </p:scale>
        <p:origin x="48"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133897-68A7-4728-B996-2F4D8930ED9C}"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487AE-9222-4EEF-BEF2-3F7F4923ECC4}" type="slidenum">
              <a:rPr lang="en-US" smtClean="0"/>
              <a:t>‹#›</a:t>
            </a:fld>
            <a:endParaRPr lang="en-US"/>
          </a:p>
        </p:txBody>
      </p:sp>
    </p:spTree>
    <p:extLst>
      <p:ext uri="{BB962C8B-B14F-4D97-AF65-F5344CB8AC3E}">
        <p14:creationId xmlns:p14="http://schemas.microsoft.com/office/powerpoint/2010/main" val="401616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33897-68A7-4728-B996-2F4D8930ED9C}"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487AE-9222-4EEF-BEF2-3F7F4923ECC4}" type="slidenum">
              <a:rPr lang="en-US" smtClean="0"/>
              <a:t>‹#›</a:t>
            </a:fld>
            <a:endParaRPr lang="en-US"/>
          </a:p>
        </p:txBody>
      </p:sp>
    </p:spTree>
    <p:extLst>
      <p:ext uri="{BB962C8B-B14F-4D97-AF65-F5344CB8AC3E}">
        <p14:creationId xmlns:p14="http://schemas.microsoft.com/office/powerpoint/2010/main" val="188439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33897-68A7-4728-B996-2F4D8930ED9C}"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487AE-9222-4EEF-BEF2-3F7F4923ECC4}" type="slidenum">
              <a:rPr lang="en-US" smtClean="0"/>
              <a:t>‹#›</a:t>
            </a:fld>
            <a:endParaRPr lang="en-US"/>
          </a:p>
        </p:txBody>
      </p:sp>
    </p:spTree>
    <p:extLst>
      <p:ext uri="{BB962C8B-B14F-4D97-AF65-F5344CB8AC3E}">
        <p14:creationId xmlns:p14="http://schemas.microsoft.com/office/powerpoint/2010/main" val="267674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33897-68A7-4728-B996-2F4D8930ED9C}"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487AE-9222-4EEF-BEF2-3F7F4923ECC4}" type="slidenum">
              <a:rPr lang="en-US" smtClean="0"/>
              <a:t>‹#›</a:t>
            </a:fld>
            <a:endParaRPr lang="en-US"/>
          </a:p>
        </p:txBody>
      </p:sp>
    </p:spTree>
    <p:extLst>
      <p:ext uri="{BB962C8B-B14F-4D97-AF65-F5344CB8AC3E}">
        <p14:creationId xmlns:p14="http://schemas.microsoft.com/office/powerpoint/2010/main" val="238896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33897-68A7-4728-B996-2F4D8930ED9C}"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487AE-9222-4EEF-BEF2-3F7F4923ECC4}" type="slidenum">
              <a:rPr lang="en-US" smtClean="0"/>
              <a:t>‹#›</a:t>
            </a:fld>
            <a:endParaRPr lang="en-US"/>
          </a:p>
        </p:txBody>
      </p:sp>
    </p:spTree>
    <p:extLst>
      <p:ext uri="{BB962C8B-B14F-4D97-AF65-F5344CB8AC3E}">
        <p14:creationId xmlns:p14="http://schemas.microsoft.com/office/powerpoint/2010/main" val="338948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133897-68A7-4728-B996-2F4D8930ED9C}"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487AE-9222-4EEF-BEF2-3F7F4923ECC4}" type="slidenum">
              <a:rPr lang="en-US" smtClean="0"/>
              <a:t>‹#›</a:t>
            </a:fld>
            <a:endParaRPr lang="en-US"/>
          </a:p>
        </p:txBody>
      </p:sp>
    </p:spTree>
    <p:extLst>
      <p:ext uri="{BB962C8B-B14F-4D97-AF65-F5344CB8AC3E}">
        <p14:creationId xmlns:p14="http://schemas.microsoft.com/office/powerpoint/2010/main" val="107373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133897-68A7-4728-B996-2F4D8930ED9C}" type="datetimeFigureOut">
              <a:rPr lang="en-US" smtClean="0"/>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8487AE-9222-4EEF-BEF2-3F7F4923ECC4}" type="slidenum">
              <a:rPr lang="en-US" smtClean="0"/>
              <a:t>‹#›</a:t>
            </a:fld>
            <a:endParaRPr lang="en-US"/>
          </a:p>
        </p:txBody>
      </p:sp>
    </p:spTree>
    <p:extLst>
      <p:ext uri="{BB962C8B-B14F-4D97-AF65-F5344CB8AC3E}">
        <p14:creationId xmlns:p14="http://schemas.microsoft.com/office/powerpoint/2010/main" val="748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133897-68A7-4728-B996-2F4D8930ED9C}" type="datetimeFigureOut">
              <a:rPr lang="en-US" smtClean="0"/>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8487AE-9222-4EEF-BEF2-3F7F4923ECC4}" type="slidenum">
              <a:rPr lang="en-US" smtClean="0"/>
              <a:t>‹#›</a:t>
            </a:fld>
            <a:endParaRPr lang="en-US"/>
          </a:p>
        </p:txBody>
      </p:sp>
    </p:spTree>
    <p:extLst>
      <p:ext uri="{BB962C8B-B14F-4D97-AF65-F5344CB8AC3E}">
        <p14:creationId xmlns:p14="http://schemas.microsoft.com/office/powerpoint/2010/main" val="376004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33897-68A7-4728-B996-2F4D8930ED9C}" type="datetimeFigureOut">
              <a:rPr lang="en-US" smtClean="0"/>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8487AE-9222-4EEF-BEF2-3F7F4923ECC4}" type="slidenum">
              <a:rPr lang="en-US" smtClean="0"/>
              <a:t>‹#›</a:t>
            </a:fld>
            <a:endParaRPr lang="en-US"/>
          </a:p>
        </p:txBody>
      </p:sp>
    </p:spTree>
    <p:extLst>
      <p:ext uri="{BB962C8B-B14F-4D97-AF65-F5344CB8AC3E}">
        <p14:creationId xmlns:p14="http://schemas.microsoft.com/office/powerpoint/2010/main" val="428164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33897-68A7-4728-B996-2F4D8930ED9C}"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487AE-9222-4EEF-BEF2-3F7F4923ECC4}" type="slidenum">
              <a:rPr lang="en-US" smtClean="0"/>
              <a:t>‹#›</a:t>
            </a:fld>
            <a:endParaRPr lang="en-US"/>
          </a:p>
        </p:txBody>
      </p:sp>
    </p:spTree>
    <p:extLst>
      <p:ext uri="{BB962C8B-B14F-4D97-AF65-F5344CB8AC3E}">
        <p14:creationId xmlns:p14="http://schemas.microsoft.com/office/powerpoint/2010/main" val="273909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33897-68A7-4728-B996-2F4D8930ED9C}"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487AE-9222-4EEF-BEF2-3F7F4923ECC4}" type="slidenum">
              <a:rPr lang="en-US" smtClean="0"/>
              <a:t>‹#›</a:t>
            </a:fld>
            <a:endParaRPr lang="en-US"/>
          </a:p>
        </p:txBody>
      </p:sp>
    </p:spTree>
    <p:extLst>
      <p:ext uri="{BB962C8B-B14F-4D97-AF65-F5344CB8AC3E}">
        <p14:creationId xmlns:p14="http://schemas.microsoft.com/office/powerpoint/2010/main" val="85848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33897-68A7-4728-B996-2F4D8930ED9C}" type="datetimeFigureOut">
              <a:rPr lang="en-US" smtClean="0"/>
              <a:t>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487AE-9222-4EEF-BEF2-3F7F4923ECC4}" type="slidenum">
              <a:rPr lang="en-US" smtClean="0"/>
              <a:t>‹#›</a:t>
            </a:fld>
            <a:endParaRPr lang="en-US"/>
          </a:p>
        </p:txBody>
      </p:sp>
    </p:spTree>
    <p:extLst>
      <p:ext uri="{BB962C8B-B14F-4D97-AF65-F5344CB8AC3E}">
        <p14:creationId xmlns:p14="http://schemas.microsoft.com/office/powerpoint/2010/main" val="244066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2014-2015/World%20History%20II/Units/Unit%207/Class%20Stuff/Horrible%20Histories%20Victorian%20boy's%20birthday%20Shouty%20Man%20Victorian%20Maid.mp4" TargetMode="External"/><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B3u4EFTwpr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_8NPi5RSmI8&amp;list=PL84C51B8CDA39A964&amp;index=15"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zm6v3oOjaZ0"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bIWyT7nGdU"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fontScale="90000"/>
          </a:bodyPr>
          <a:lstStyle/>
          <a:p>
            <a:pPr algn="ctr"/>
            <a:r>
              <a:rPr lang="en-US" b="1" dirty="0" smtClean="0"/>
              <a:t>Do Now:</a:t>
            </a:r>
            <a:br>
              <a:rPr lang="en-US" b="1" dirty="0" smtClean="0"/>
            </a:br>
            <a:r>
              <a:rPr lang="en-US" sz="3600" dirty="0" smtClean="0"/>
              <a:t>Grab today’s Agenda (</a:t>
            </a:r>
            <a:r>
              <a:rPr lang="en-US" sz="3600" dirty="0" smtClean="0"/>
              <a:t>7:6).  </a:t>
            </a:r>
            <a:r>
              <a:rPr lang="en-US" sz="3600" dirty="0" smtClean="0"/>
              <a:t/>
            </a:r>
            <a:br>
              <a:rPr lang="en-US" sz="3600" dirty="0" smtClean="0"/>
            </a:br>
            <a:r>
              <a:rPr lang="en-US" sz="3600" dirty="0" smtClean="0"/>
              <a:t>Then interpret the cartoon below.</a:t>
            </a:r>
            <a:endParaRPr lang="en-US" sz="3600" b="1" dirty="0"/>
          </a:p>
        </p:txBody>
      </p:sp>
      <p:pic>
        <p:nvPicPr>
          <p:cNvPr id="5" name="Picture 2" descr="C:\Users\hahecht\Desktop\Communism_v_capitalism.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2400" y="1675860"/>
            <a:ext cx="6553200" cy="512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618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smtClean="0"/>
              <a:t>Impacts of the Industrial Revolution</a:t>
            </a:r>
            <a:endParaRPr lang="en-US" b="1" dirty="0"/>
          </a:p>
        </p:txBody>
      </p:sp>
      <p:sp>
        <p:nvSpPr>
          <p:cNvPr id="3" name="Content Placeholder 2"/>
          <p:cNvSpPr>
            <a:spLocks noGrp="1"/>
          </p:cNvSpPr>
          <p:nvPr>
            <p:ph sz="half" idx="1"/>
          </p:nvPr>
        </p:nvSpPr>
        <p:spPr/>
        <p:txBody>
          <a:bodyPr/>
          <a:lstStyle/>
          <a:p>
            <a:pPr marL="0" indent="0">
              <a:buNone/>
            </a:pPr>
            <a:r>
              <a:rPr lang="en-US" dirty="0" smtClean="0"/>
              <a:t>On Society</a:t>
            </a:r>
          </a:p>
          <a:p>
            <a:r>
              <a:rPr lang="en-US" dirty="0" smtClean="0"/>
              <a:t>Women and children entering the workplace as cheap labor</a:t>
            </a:r>
          </a:p>
          <a:p>
            <a:r>
              <a:rPr lang="en-US" dirty="0" smtClean="0">
                <a:hlinkClick r:id="rId3" action="ppaction://hlinkfile"/>
              </a:rPr>
              <a:t>Birthdays and Maid</a:t>
            </a:r>
            <a:endParaRPr lang="en-US" dirty="0" smtClean="0"/>
          </a:p>
          <a:p>
            <a:r>
              <a:rPr lang="en-US" dirty="0" smtClean="0"/>
              <a:t>Introduction of reforms to end child labor</a:t>
            </a:r>
          </a:p>
          <a:p>
            <a:r>
              <a:rPr lang="en-US" dirty="0" smtClean="0"/>
              <a:t>Expansion of education</a:t>
            </a:r>
          </a:p>
          <a:p>
            <a:r>
              <a:rPr lang="en-US" dirty="0" smtClean="0"/>
              <a:t>Women’s increased demands for suffrage (the right to vote)</a:t>
            </a:r>
            <a:endParaRPr lang="en-US" dirty="0"/>
          </a:p>
        </p:txBody>
      </p:sp>
      <p:pic>
        <p:nvPicPr>
          <p:cNvPr id="6" name="Picture 2" descr="C:\Users\hahecht\Desktop\school%20children.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71483" y="2055813"/>
            <a:ext cx="5939623" cy="355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15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smtClean="0"/>
              <a:t>Impacts of the Industrial Revolution</a:t>
            </a:r>
            <a:endParaRPr lang="en-US" b="1"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On Industrialized Countries</a:t>
            </a:r>
          </a:p>
          <a:p>
            <a:r>
              <a:rPr lang="en-US" dirty="0" smtClean="0"/>
              <a:t>Population increase</a:t>
            </a:r>
          </a:p>
          <a:p>
            <a:r>
              <a:rPr lang="en-US" dirty="0" smtClean="0"/>
              <a:t>Urbanization</a:t>
            </a:r>
          </a:p>
          <a:p>
            <a:r>
              <a:rPr lang="en-US" dirty="0" smtClean="0"/>
              <a:t>Environmental pollution</a:t>
            </a:r>
          </a:p>
          <a:p>
            <a:r>
              <a:rPr lang="en-US" dirty="0" smtClean="0"/>
              <a:t>Dissatisfaction of working class with working conditions</a:t>
            </a:r>
          </a:p>
          <a:p>
            <a:r>
              <a:rPr lang="en-US" dirty="0" smtClean="0"/>
              <a:t>Increased standards of living for many but not all</a:t>
            </a:r>
          </a:p>
          <a:p>
            <a:r>
              <a:rPr lang="en-US" dirty="0" smtClean="0"/>
              <a:t>Improved transportation</a:t>
            </a:r>
          </a:p>
          <a:p>
            <a:r>
              <a:rPr lang="en-US" dirty="0" smtClean="0"/>
              <a:t>Increased education</a:t>
            </a:r>
          </a:p>
          <a:p>
            <a:r>
              <a:rPr lang="en-US" b="1" dirty="0" smtClean="0"/>
              <a:t>Growth of the Middle Class</a:t>
            </a:r>
            <a:endParaRPr lang="en-US" b="1" dirty="0"/>
          </a:p>
        </p:txBody>
      </p:sp>
      <p:pic>
        <p:nvPicPr>
          <p:cNvPr id="6" name="Picture 2" descr="C:\Users\hahecht\Desktop\smokestack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23000" y="2115344"/>
            <a:ext cx="50800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72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smtClean="0"/>
              <a:t>Communism</a:t>
            </a:r>
            <a:endParaRPr lang="en-US" b="1" dirty="0"/>
          </a:p>
        </p:txBody>
      </p:sp>
      <p:sp>
        <p:nvSpPr>
          <p:cNvPr id="3" name="Content Placeholder 2"/>
          <p:cNvSpPr>
            <a:spLocks noGrp="1"/>
          </p:cNvSpPr>
          <p:nvPr>
            <p:ph sz="half" idx="1"/>
          </p:nvPr>
        </p:nvSpPr>
        <p:spPr>
          <a:xfrm>
            <a:off x="228600" y="1825624"/>
            <a:ext cx="7747000" cy="5032375"/>
          </a:xfrm>
        </p:spPr>
        <p:txBody>
          <a:bodyPr>
            <a:normAutofit fontScale="92500" lnSpcReduction="10000"/>
          </a:bodyPr>
          <a:lstStyle/>
          <a:p>
            <a:pPr marL="0" indent="0">
              <a:buNone/>
            </a:pPr>
            <a:r>
              <a:rPr lang="en-US" dirty="0" smtClean="0"/>
              <a:t>Karl Marx</a:t>
            </a:r>
          </a:p>
          <a:p>
            <a:r>
              <a:rPr lang="en-US" dirty="0" smtClean="0"/>
              <a:t>Came from a Prussian Jewish family who converted to Protestantism in order to climb the social ladder.</a:t>
            </a:r>
          </a:p>
          <a:p>
            <a:r>
              <a:rPr lang="en-US" dirty="0" smtClean="0"/>
              <a:t>Parents wanted him to become a lawyer but he worked for a doctorate in philosophy.  When he couldn’t find a university teaching position, he went home to write for a local liberal newspaper.</a:t>
            </a:r>
          </a:p>
          <a:p>
            <a:r>
              <a:rPr lang="en-US" dirty="0" smtClean="0"/>
              <a:t>Very influenced by the utopian philosophers of the Age of Reason.  Was very critical of the injustices he saw around him.  He decided to concentrate on the economic factors in history and pass from philosophical abstractions to the realities of politics and economics.</a:t>
            </a:r>
            <a:endParaRPr lang="en-US" dirty="0"/>
          </a:p>
        </p:txBody>
      </p:sp>
      <p:pic>
        <p:nvPicPr>
          <p:cNvPr id="6" name="Picture 2" descr="C:\Users\hahecht\Desktop\marx-bio.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191500" y="1493336"/>
            <a:ext cx="3581400" cy="503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smtClean="0"/>
              <a:t>Communism</a:t>
            </a:r>
            <a:endParaRPr lang="en-US" b="1" dirty="0"/>
          </a:p>
        </p:txBody>
      </p:sp>
      <p:sp>
        <p:nvSpPr>
          <p:cNvPr id="3" name="Content Placeholder 2"/>
          <p:cNvSpPr>
            <a:spLocks noGrp="1"/>
          </p:cNvSpPr>
          <p:nvPr>
            <p:ph sz="half" idx="1"/>
          </p:nvPr>
        </p:nvSpPr>
        <p:spPr>
          <a:xfrm>
            <a:off x="279400" y="1825624"/>
            <a:ext cx="7442200" cy="5032375"/>
          </a:xfrm>
        </p:spPr>
        <p:txBody>
          <a:bodyPr>
            <a:normAutofit/>
          </a:bodyPr>
          <a:lstStyle/>
          <a:p>
            <a:pPr marL="0" indent="0">
              <a:buNone/>
            </a:pPr>
            <a:r>
              <a:rPr lang="en-US" dirty="0" smtClean="0"/>
              <a:t>Friedrich Engels</a:t>
            </a:r>
          </a:p>
          <a:p>
            <a:r>
              <a:rPr lang="en-US" dirty="0" smtClean="0"/>
              <a:t>In 1845, Marx continued his work in Paris where he met Engel, whose father owned factories in England and Germany.</a:t>
            </a:r>
          </a:p>
          <a:p>
            <a:r>
              <a:rPr lang="en-US" dirty="0" smtClean="0"/>
              <a:t>Engels had seen firsthand how workers suffered during the first phase of industrialization when he worked at his father’s plant.</a:t>
            </a:r>
          </a:p>
          <a:p>
            <a:r>
              <a:rPr lang="en-US" dirty="0" smtClean="0"/>
              <a:t>Both Engels and Marx became united in their hatred of what they saw as the inhumane nature of capitalism and spent the rest of their lives attacking it.</a:t>
            </a:r>
            <a:endParaRPr lang="en-US" dirty="0"/>
          </a:p>
        </p:txBody>
      </p:sp>
      <p:pic>
        <p:nvPicPr>
          <p:cNvPr id="6" name="Picture 2" descr="C:\Users\hahecht\Desktop\220px-Engel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001000" y="1432661"/>
            <a:ext cx="3733800" cy="524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2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smtClean="0"/>
              <a:t>Communism</a:t>
            </a:r>
            <a:endParaRPr lang="en-US" b="1" dirty="0"/>
          </a:p>
        </p:txBody>
      </p:sp>
      <p:sp>
        <p:nvSpPr>
          <p:cNvPr id="3" name="Content Placeholder 2"/>
          <p:cNvSpPr>
            <a:spLocks noGrp="1"/>
          </p:cNvSpPr>
          <p:nvPr>
            <p:ph sz="half" idx="1"/>
          </p:nvPr>
        </p:nvSpPr>
        <p:spPr>
          <a:xfrm>
            <a:off x="330200" y="1825624"/>
            <a:ext cx="8356600" cy="4803775"/>
          </a:xfrm>
        </p:spPr>
        <p:txBody>
          <a:bodyPr>
            <a:normAutofit fontScale="92500" lnSpcReduction="10000"/>
          </a:bodyPr>
          <a:lstStyle/>
          <a:p>
            <a:pPr marL="0" indent="0">
              <a:buNone/>
            </a:pPr>
            <a:r>
              <a:rPr lang="en-US" i="1" dirty="0" smtClean="0"/>
              <a:t>The Communist Manifesto</a:t>
            </a:r>
          </a:p>
          <a:p>
            <a:r>
              <a:rPr lang="en-US" dirty="0" smtClean="0"/>
              <a:t>Written by Marx and Engels in 1848.</a:t>
            </a:r>
          </a:p>
          <a:p>
            <a:r>
              <a:rPr lang="en-US" dirty="0" smtClean="0"/>
              <a:t>World drive by class conflict between those who controlled the means of production and those who did not.</a:t>
            </a:r>
          </a:p>
          <a:p>
            <a:r>
              <a:rPr lang="en-US" dirty="0" smtClean="0"/>
              <a:t>History moved in the zigzag pattern through class struggle.  Not until the triumph of the proletariat (working class) would this pattern stop.  When workers control the means of production, they cannot logically engage in class conflict and hence communism would be achieved.</a:t>
            </a:r>
          </a:p>
          <a:p>
            <a:r>
              <a:rPr lang="en-US" dirty="0" smtClean="0"/>
              <a:t>Communism = a social, political, and economic ideology that establishes a classless, moneyless, and stateless society.  Important to communists was the redistribution of wealth.</a:t>
            </a:r>
            <a:endParaRPr lang="en-US" dirty="0"/>
          </a:p>
        </p:txBody>
      </p:sp>
      <p:pic>
        <p:nvPicPr>
          <p:cNvPr id="6" name="Picture 2" descr="C:\Users\hahecht\Desktop\29eb3_communist-manifesto-cover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866207" y="1690688"/>
            <a:ext cx="290669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68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smtClean="0"/>
              <a:t>Communism</a:t>
            </a:r>
            <a:endParaRPr lang="en-US" b="1" dirty="0"/>
          </a:p>
        </p:txBody>
      </p:sp>
      <p:sp>
        <p:nvSpPr>
          <p:cNvPr id="3" name="Content Placeholder 2"/>
          <p:cNvSpPr>
            <a:spLocks noGrp="1"/>
          </p:cNvSpPr>
          <p:nvPr>
            <p:ph sz="half" idx="1"/>
          </p:nvPr>
        </p:nvSpPr>
        <p:spPr>
          <a:xfrm>
            <a:off x="330200" y="1825624"/>
            <a:ext cx="8356600" cy="4803775"/>
          </a:xfrm>
        </p:spPr>
        <p:txBody>
          <a:bodyPr>
            <a:normAutofit fontScale="92500"/>
          </a:bodyPr>
          <a:lstStyle/>
          <a:p>
            <a:pPr marL="0" indent="0">
              <a:buNone/>
            </a:pPr>
            <a:r>
              <a:rPr lang="en-US" i="1" dirty="0" smtClean="0"/>
              <a:t>The Communist Manifesto  </a:t>
            </a:r>
            <a:r>
              <a:rPr lang="en-US" dirty="0" smtClean="0"/>
              <a:t>(continued)</a:t>
            </a:r>
            <a:endParaRPr lang="en-US" i="1" dirty="0" smtClean="0"/>
          </a:p>
          <a:p>
            <a:r>
              <a:rPr lang="en-US" dirty="0" smtClean="0"/>
              <a:t>The bourgeoisie, who had erected the new capitalist society by gaining control of the means of production through organizing trade and industry, created its opposition in the proletariat, the class-conscious workers.  This latter group would be according to Marx, “the seeds of the bourgeoisie’s own destruction.”</a:t>
            </a:r>
          </a:p>
          <a:p>
            <a:r>
              <a:rPr lang="en-US" dirty="0" smtClean="0"/>
              <a:t>When workers recognized their true power, they would overthrow the bourgeoisie.  Out of this conflict would come the final act of the dialectical process, the classless society in which “each person would work according to his ability and receive according to his need.”</a:t>
            </a:r>
            <a:endParaRPr lang="en-US" dirty="0"/>
          </a:p>
        </p:txBody>
      </p:sp>
      <p:pic>
        <p:nvPicPr>
          <p:cNvPr id="6" name="Picture 2" descr="C:\Users\hahecht\Desktop\29eb3_communist-manifesto-cover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866207" y="1690688"/>
            <a:ext cx="290669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06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smtClean="0"/>
              <a:t>Communism</a:t>
            </a:r>
            <a:endParaRPr lang="en-US" b="1" dirty="0"/>
          </a:p>
        </p:txBody>
      </p:sp>
      <p:sp>
        <p:nvSpPr>
          <p:cNvPr id="3" name="Content Placeholder 2"/>
          <p:cNvSpPr>
            <a:spLocks noGrp="1"/>
          </p:cNvSpPr>
          <p:nvPr>
            <p:ph sz="half" idx="1"/>
          </p:nvPr>
        </p:nvSpPr>
        <p:spPr>
          <a:xfrm>
            <a:off x="330200" y="1825624"/>
            <a:ext cx="8356600" cy="4803775"/>
          </a:xfrm>
        </p:spPr>
        <p:txBody>
          <a:bodyPr>
            <a:normAutofit fontScale="92500" lnSpcReduction="10000"/>
          </a:bodyPr>
          <a:lstStyle/>
          <a:p>
            <a:pPr marL="0" indent="0">
              <a:buNone/>
            </a:pPr>
            <a:r>
              <a:rPr lang="en-US" i="1" dirty="0" smtClean="0"/>
              <a:t>The Communist Manifesto  </a:t>
            </a:r>
            <a:r>
              <a:rPr lang="en-US" dirty="0" smtClean="0"/>
              <a:t>(continued)</a:t>
            </a:r>
            <a:endParaRPr lang="en-US" i="1" dirty="0" smtClean="0"/>
          </a:p>
          <a:p>
            <a:r>
              <a:rPr lang="en-US" dirty="0" smtClean="0"/>
              <a:t>An interim dictatorship might have to occur, because a number of features of the old order would remain and the proletariat would have to be protected.  There needed to be a government that protected the proletariat over the bourgeoisie (something that has never happened).  A government for the good of society.  This is socialism.</a:t>
            </a:r>
          </a:p>
          <a:p>
            <a:r>
              <a:rPr lang="en-US" dirty="0" smtClean="0"/>
              <a:t>Socialism = a social, political, and economic ideology that advocates collective or governmental ownership and administration of the means of production and distribution of goods.</a:t>
            </a:r>
          </a:p>
          <a:p>
            <a:r>
              <a:rPr lang="en-US" dirty="0" smtClean="0"/>
              <a:t>However, as the classless society evolved, the state would wither away.</a:t>
            </a:r>
            <a:endParaRPr lang="en-US" dirty="0"/>
          </a:p>
        </p:txBody>
      </p:sp>
      <p:pic>
        <p:nvPicPr>
          <p:cNvPr id="6" name="Picture 2" descr="C:\Users\hahecht\Desktop\29eb3_communist-manifesto-cover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866207" y="1690688"/>
            <a:ext cx="290669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5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smtClean="0"/>
              <a:t>Communism</a:t>
            </a:r>
            <a:endParaRPr lang="en-US" b="1" dirty="0"/>
          </a:p>
        </p:txBody>
      </p:sp>
      <p:sp>
        <p:nvSpPr>
          <p:cNvPr id="3" name="Content Placeholder 2"/>
          <p:cNvSpPr>
            <a:spLocks noGrp="1"/>
          </p:cNvSpPr>
          <p:nvPr>
            <p:ph sz="half" idx="1"/>
          </p:nvPr>
        </p:nvSpPr>
        <p:spPr>
          <a:xfrm>
            <a:off x="279400" y="1825624"/>
            <a:ext cx="8204200" cy="5032375"/>
          </a:xfrm>
        </p:spPr>
        <p:txBody>
          <a:bodyPr>
            <a:normAutofit fontScale="92500" lnSpcReduction="20000"/>
          </a:bodyPr>
          <a:lstStyle/>
          <a:p>
            <a:pPr marL="0" indent="0">
              <a:buNone/>
            </a:pPr>
            <a:r>
              <a:rPr lang="en-US" i="1" dirty="0" smtClean="0"/>
              <a:t>Das </a:t>
            </a:r>
            <a:r>
              <a:rPr lang="en-US" i="1" dirty="0" err="1" smtClean="0"/>
              <a:t>Kapital</a:t>
            </a:r>
            <a:endParaRPr lang="en-US" i="1" dirty="0" smtClean="0"/>
          </a:p>
          <a:p>
            <a:r>
              <a:rPr lang="en-US" dirty="0" smtClean="0"/>
              <a:t>Written by Marx in 1867.</a:t>
            </a:r>
          </a:p>
          <a:p>
            <a:r>
              <a:rPr lang="en-US" dirty="0" smtClean="0"/>
              <a:t>Critical analysis of capitalism; response to the injustices of capitalism.</a:t>
            </a:r>
          </a:p>
          <a:p>
            <a:r>
              <a:rPr lang="en-US" dirty="0" smtClean="0"/>
              <a:t>What motivates capitalism is the exploitation of labor.  The employer claims the profit because he owns the means of production while the workers do not.  He makes money off the value of his product.  So the employer only pays his employees their value – how much it takes to keep them functional, rather than the value of their product.</a:t>
            </a:r>
          </a:p>
          <a:p>
            <a:r>
              <a:rPr lang="en-US" dirty="0" smtClean="0"/>
              <a:t>The workers’ character is negatively affected by the system and their repetitive work makes them little more than machines.</a:t>
            </a:r>
            <a:endParaRPr lang="en-US" dirty="0"/>
          </a:p>
        </p:txBody>
      </p:sp>
      <p:pic>
        <p:nvPicPr>
          <p:cNvPr id="6" name="Picture 2" descr="C:\Users\hahecht\Desktop\karl-marx-s-das-kapital-275x275-imad99rfgsvacfw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483600" y="1445038"/>
            <a:ext cx="3302000" cy="496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20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228600" y="1346200"/>
            <a:ext cx="11684000" cy="5511799"/>
          </a:xfrm>
        </p:spPr>
        <p:txBody>
          <a:bodyPr>
            <a:normAutofit fontScale="92500" lnSpcReduction="10000"/>
          </a:bodyPr>
          <a:lstStyle/>
          <a:p>
            <a:pPr lvl="0"/>
            <a:r>
              <a:rPr lang="en-US" dirty="0"/>
              <a:t>Advancements in technology produced the Industrial Revolution, while advancements in science and medicine altered the lives of people living in the new industrial cities.  Cultural changes soon followed.</a:t>
            </a:r>
          </a:p>
          <a:p>
            <a:pPr lvl="0"/>
            <a:r>
              <a:rPr lang="en-US" dirty="0"/>
              <a:t>The Industrial Revolution placed new (and terrible) demands on the labor of men, women, and children.</a:t>
            </a:r>
          </a:p>
          <a:p>
            <a:pPr lvl="0"/>
            <a:r>
              <a:rPr lang="en-US" dirty="0"/>
              <a:t>Workers organized labor unions to fight for improved working conditions and workers’ rights.</a:t>
            </a:r>
          </a:p>
          <a:p>
            <a:pPr lvl="0"/>
            <a:r>
              <a:rPr lang="en-US" dirty="0"/>
              <a:t>Industrialization created the growth of the middle class.  Wealth increased the standard of living for some.</a:t>
            </a:r>
          </a:p>
          <a:p>
            <a:pPr lvl="0"/>
            <a:r>
              <a:rPr lang="en-US" dirty="0"/>
              <a:t>Capitalism and market competition fueled the Industrial Revolution.  Wealth increased the standard of living for some.</a:t>
            </a:r>
          </a:p>
          <a:p>
            <a:pPr lvl="0"/>
            <a:r>
              <a:rPr lang="en-US" dirty="0"/>
              <a:t>Social dislocation associated with capitalism produced a range of economic and political ideas, including socialism and communism</a:t>
            </a:r>
            <a:r>
              <a:rPr lang="en-US" dirty="0" smtClean="0"/>
              <a:t>.</a:t>
            </a:r>
          </a:p>
          <a:p>
            <a:pPr lvl="0"/>
            <a:r>
              <a:rPr lang="en-US" dirty="0" smtClean="0">
                <a:hlinkClick r:id="rId3"/>
              </a:rPr>
              <a:t>Crash Course:  Communism and Socialism</a:t>
            </a:r>
            <a:endParaRPr lang="en-US" dirty="0"/>
          </a:p>
        </p:txBody>
      </p:sp>
    </p:spTree>
    <p:extLst>
      <p:ext uri="{BB962C8B-B14F-4D97-AF65-F5344CB8AC3E}">
        <p14:creationId xmlns:p14="http://schemas.microsoft.com/office/powerpoint/2010/main" val="247963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04047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233363"/>
            <a:ext cx="9144000" cy="1671637"/>
          </a:xfrm>
        </p:spPr>
        <p:txBody>
          <a:bodyPr>
            <a:normAutofit fontScale="90000"/>
          </a:bodyPr>
          <a:lstStyle/>
          <a:p>
            <a:r>
              <a:rPr lang="en-US" dirty="0" smtClean="0"/>
              <a:t>Objective:</a:t>
            </a:r>
            <a:br>
              <a:rPr lang="en-US" dirty="0" smtClean="0"/>
            </a:br>
            <a:r>
              <a:rPr lang="en-US" b="1" dirty="0" smtClean="0"/>
              <a:t>Rise of the Labor Unions</a:t>
            </a:r>
            <a:endParaRPr lang="en-US" dirty="0"/>
          </a:p>
        </p:txBody>
      </p:sp>
      <p:sp>
        <p:nvSpPr>
          <p:cNvPr id="3" name="Subtitle 2"/>
          <p:cNvSpPr>
            <a:spLocks noGrp="1"/>
          </p:cNvSpPr>
          <p:nvPr>
            <p:ph type="subTitle" idx="1"/>
          </p:nvPr>
        </p:nvSpPr>
        <p:spPr>
          <a:xfrm>
            <a:off x="304800" y="1905000"/>
            <a:ext cx="11633200" cy="4699000"/>
          </a:xfrm>
        </p:spPr>
        <p:txBody>
          <a:bodyPr/>
          <a:lstStyle/>
          <a:p>
            <a:r>
              <a:rPr lang="en-US" sz="3200" b="1" dirty="0" smtClean="0">
                <a:solidFill>
                  <a:schemeClr val="tx1"/>
                </a:solidFill>
              </a:rPr>
              <a:t>WHII.9a-c</a:t>
            </a:r>
          </a:p>
          <a:p>
            <a:r>
              <a:rPr lang="en-US" sz="3200" dirty="0" smtClean="0">
                <a:solidFill>
                  <a:schemeClr val="tx1"/>
                </a:solidFill>
              </a:rPr>
              <a:t>TSWDK of the effects of the Industrial Revolution during the 19</a:t>
            </a:r>
            <a:r>
              <a:rPr lang="en-US" sz="3200" baseline="30000" dirty="0" smtClean="0">
                <a:solidFill>
                  <a:schemeClr val="tx1"/>
                </a:solidFill>
              </a:rPr>
              <a:t>th</a:t>
            </a:r>
            <a:r>
              <a:rPr lang="en-US" sz="3200" dirty="0" smtClean="0">
                <a:solidFill>
                  <a:schemeClr val="tx1"/>
                </a:solidFill>
              </a:rPr>
              <a:t> century by citing scientific, technological, and industrial developments and explaining how they brought about urbanization and social and environmental changes, by explaining the emergence of capitalism as a dominant economic pattern and the subsequent development of socialism and communism, and by describing the evolution of the nature of work and the labor force, including its effects on families, the status of women and children, the slave trade, and the labor union movement.</a:t>
            </a:r>
          </a:p>
          <a:p>
            <a:endParaRPr lang="en-US" dirty="0"/>
          </a:p>
        </p:txBody>
      </p:sp>
    </p:spTree>
    <p:extLst>
      <p:ext uri="{BB962C8B-B14F-4D97-AF65-F5344CB8AC3E}">
        <p14:creationId xmlns:p14="http://schemas.microsoft.com/office/powerpoint/2010/main" val="1337845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endParaRPr lang="en-US"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606919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smtClean="0"/>
              <a:t>Rise of the Labor Unions</a:t>
            </a:r>
            <a:endParaRPr lang="en-US" b="1" dirty="0"/>
          </a:p>
        </p:txBody>
      </p:sp>
      <p:sp>
        <p:nvSpPr>
          <p:cNvPr id="3" name="Content Placeholder 2"/>
          <p:cNvSpPr>
            <a:spLocks noGrp="1"/>
          </p:cNvSpPr>
          <p:nvPr>
            <p:ph idx="1"/>
          </p:nvPr>
        </p:nvSpPr>
        <p:spPr/>
        <p:txBody>
          <a:bodyPr/>
          <a:lstStyle/>
          <a:p>
            <a:r>
              <a:rPr lang="en-US" dirty="0" smtClean="0"/>
              <a:t>Urban Crisis</a:t>
            </a:r>
          </a:p>
          <a:p>
            <a:r>
              <a:rPr lang="en-US" dirty="0" smtClean="0"/>
              <a:t>Labor Unions</a:t>
            </a:r>
          </a:p>
          <a:p>
            <a:r>
              <a:rPr lang="en-US" dirty="0" smtClean="0"/>
              <a:t>Impacts of the Industrial Revolution</a:t>
            </a:r>
          </a:p>
          <a:p>
            <a:r>
              <a:rPr lang="en-US" dirty="0" smtClean="0"/>
              <a:t>Communism</a:t>
            </a:r>
            <a:endParaRPr lang="en-US" dirty="0"/>
          </a:p>
        </p:txBody>
      </p:sp>
    </p:spTree>
    <p:extLst>
      <p:ext uri="{BB962C8B-B14F-4D97-AF65-F5344CB8AC3E}">
        <p14:creationId xmlns:p14="http://schemas.microsoft.com/office/powerpoint/2010/main" val="3074392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smtClean="0"/>
              <a:t>Urban Crisis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Cities</a:t>
            </a:r>
          </a:p>
          <a:p>
            <a:r>
              <a:rPr lang="en-US" dirty="0" smtClean="0"/>
              <a:t>Massive growth of European cities beyond a manageable amount.</a:t>
            </a:r>
          </a:p>
          <a:p>
            <a:r>
              <a:rPr lang="en-US" dirty="0" smtClean="0"/>
              <a:t>Families living in squalor, danger, and disease.</a:t>
            </a:r>
          </a:p>
          <a:p>
            <a:r>
              <a:rPr lang="en-US" dirty="0" smtClean="0">
                <a:hlinkClick r:id="rId3"/>
              </a:rPr>
              <a:t>Victorian Traffic Report</a:t>
            </a:r>
            <a:endParaRPr lang="en-US" dirty="0" smtClean="0"/>
          </a:p>
          <a:p>
            <a:r>
              <a:rPr lang="en-US" dirty="0" smtClean="0"/>
              <a:t>City leaders were unable to keep up with the demand for:</a:t>
            </a:r>
          </a:p>
          <a:p>
            <a:pPr lvl="1"/>
            <a:r>
              <a:rPr lang="en-US" dirty="0" smtClean="0"/>
              <a:t>Maintaining a clean environment</a:t>
            </a:r>
          </a:p>
          <a:p>
            <a:pPr lvl="1"/>
            <a:r>
              <a:rPr lang="en-US" dirty="0" smtClean="0"/>
              <a:t>Provide social and sanitation services</a:t>
            </a:r>
          </a:p>
          <a:p>
            <a:pPr lvl="1"/>
            <a:r>
              <a:rPr lang="en-US" dirty="0" smtClean="0"/>
              <a:t>Enforce the laws</a:t>
            </a:r>
          </a:p>
          <a:p>
            <a:pPr lvl="1"/>
            <a:r>
              <a:rPr lang="en-US" dirty="0" smtClean="0"/>
              <a:t>Furnish transportation</a:t>
            </a:r>
          </a:p>
          <a:p>
            <a:pPr lvl="1"/>
            <a:r>
              <a:rPr lang="en-US" dirty="0" smtClean="0"/>
              <a:t>Build housing</a:t>
            </a:r>
            <a:endParaRPr lang="en-US" dirty="0"/>
          </a:p>
        </p:txBody>
      </p:sp>
    </p:spTree>
    <p:extLst>
      <p:ext uri="{BB962C8B-B14F-4D97-AF65-F5344CB8AC3E}">
        <p14:creationId xmlns:p14="http://schemas.microsoft.com/office/powerpoint/2010/main" val="323444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smtClean="0"/>
              <a:t>Urban Crisis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Dissatisfaction of Working Class</a:t>
            </a:r>
          </a:p>
          <a:p>
            <a:r>
              <a:rPr lang="en-US" dirty="0" smtClean="0"/>
              <a:t>There was no longer a need for the highly skilled; just minimally skilled.</a:t>
            </a:r>
          </a:p>
          <a:p>
            <a:r>
              <a:rPr lang="en-US" dirty="0" smtClean="0">
                <a:hlinkClick r:id="rId3"/>
              </a:rPr>
              <a:t>Horrid living and working conditions</a:t>
            </a:r>
            <a:endParaRPr lang="en-US" dirty="0" smtClean="0"/>
          </a:p>
          <a:p>
            <a:pPr marL="0" indent="0">
              <a:buNone/>
            </a:pPr>
            <a:r>
              <a:rPr lang="en-US" dirty="0" smtClean="0"/>
              <a:t>First Reaction</a:t>
            </a:r>
          </a:p>
          <a:p>
            <a:r>
              <a:rPr lang="en-US" dirty="0" smtClean="0"/>
              <a:t>Angered by the uselessness of their skills to machines, some, in frustration, fought back and destroyed textile machines.</a:t>
            </a:r>
          </a:p>
          <a:p>
            <a:r>
              <a:rPr lang="en-US" dirty="0" smtClean="0"/>
              <a:t>Strikes, demonstrations, and incidents such as the </a:t>
            </a:r>
            <a:r>
              <a:rPr lang="en-US" dirty="0" err="1" smtClean="0"/>
              <a:t>Peterloo</a:t>
            </a:r>
            <a:r>
              <a:rPr lang="en-US" dirty="0" smtClean="0"/>
              <a:t> Massacre (August 1819 in which soldiers closed down a political meeting, killing 11 and injuring hundreds) vividly expressed the worker’s rage.</a:t>
            </a:r>
            <a:endParaRPr lang="en-US" dirty="0"/>
          </a:p>
        </p:txBody>
      </p:sp>
    </p:spTree>
    <p:extLst>
      <p:ext uri="{BB962C8B-B14F-4D97-AF65-F5344CB8AC3E}">
        <p14:creationId xmlns:p14="http://schemas.microsoft.com/office/powerpoint/2010/main" val="421189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smtClean="0"/>
              <a:t>Labor Unions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 Movement</a:t>
            </a:r>
          </a:p>
          <a:p>
            <a:r>
              <a:rPr lang="en-US" dirty="0" smtClean="0"/>
              <a:t>The labor movement began during the Industrial Revolution, when agricultural jobs declined and employment moved to more industrial areas.</a:t>
            </a:r>
          </a:p>
          <a:p>
            <a:r>
              <a:rPr lang="en-US" dirty="0" smtClean="0"/>
              <a:t>The idea met with great resistance.  In the early 19</a:t>
            </a:r>
            <a:r>
              <a:rPr lang="en-US" baseline="30000" dirty="0" smtClean="0"/>
              <a:t>th</a:t>
            </a:r>
            <a:r>
              <a:rPr lang="en-US" dirty="0" smtClean="0"/>
              <a:t> century, groups such as the </a:t>
            </a:r>
            <a:r>
              <a:rPr lang="en-US" dirty="0" err="1" smtClean="0"/>
              <a:t>Tolpuddle</a:t>
            </a:r>
            <a:r>
              <a:rPr lang="en-US" dirty="0" smtClean="0"/>
              <a:t> Martyrs were punished and transported for forming unions, which was against the laws of the time.</a:t>
            </a:r>
          </a:p>
          <a:p>
            <a:r>
              <a:rPr lang="en-US" dirty="0" smtClean="0"/>
              <a:t>The International Workingman’s Association, the first attempt at international coordination, was founded in London in 1864.  The key points were the right of the workers to organize themselves, the right to an 8 hour working day, etc.</a:t>
            </a:r>
            <a:endParaRPr lang="en-US" dirty="0"/>
          </a:p>
        </p:txBody>
      </p:sp>
    </p:spTree>
    <p:extLst>
      <p:ext uri="{BB962C8B-B14F-4D97-AF65-F5344CB8AC3E}">
        <p14:creationId xmlns:p14="http://schemas.microsoft.com/office/powerpoint/2010/main" val="155256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smtClean="0"/>
              <a:t>Labor Unions</a:t>
            </a:r>
            <a:endParaRPr lang="en-US" b="1" dirty="0"/>
          </a:p>
        </p:txBody>
      </p:sp>
      <p:sp>
        <p:nvSpPr>
          <p:cNvPr id="3" name="Content Placeholder 2"/>
          <p:cNvSpPr>
            <a:spLocks noGrp="1"/>
          </p:cNvSpPr>
          <p:nvPr>
            <p:ph idx="1"/>
          </p:nvPr>
        </p:nvSpPr>
        <p:spPr/>
        <p:txBody>
          <a:bodyPr/>
          <a:lstStyle/>
          <a:p>
            <a:pPr marL="0" indent="0">
              <a:buNone/>
            </a:pPr>
            <a:r>
              <a:rPr lang="en-US" dirty="0" smtClean="0"/>
              <a:t>Purpose</a:t>
            </a:r>
          </a:p>
          <a:p>
            <a:r>
              <a:rPr lang="en-US" dirty="0" smtClean="0"/>
              <a:t>Encouraged worker-organized strikes to demand increased wages and improved working conditions.</a:t>
            </a:r>
          </a:p>
          <a:p>
            <a:r>
              <a:rPr lang="en-US" dirty="0" smtClean="0"/>
              <a:t>Lobbied (convincing a government official) for laws to improve the lives of workers, including women and children.</a:t>
            </a:r>
          </a:p>
          <a:p>
            <a:r>
              <a:rPr lang="en-US" dirty="0" smtClean="0"/>
              <a:t>Wanted workers’ rights and collective bargaining (being able to negotiate as a group) between labor and management.</a:t>
            </a:r>
          </a:p>
          <a:p>
            <a:r>
              <a:rPr lang="en-US" dirty="0" smtClean="0">
                <a:hlinkClick r:id="rId3"/>
              </a:rPr>
              <a:t>History of Labor Unions</a:t>
            </a:r>
            <a:endParaRPr lang="en-US" dirty="0"/>
          </a:p>
        </p:txBody>
      </p:sp>
    </p:spTree>
    <p:extLst>
      <p:ext uri="{BB962C8B-B14F-4D97-AF65-F5344CB8AC3E}">
        <p14:creationId xmlns:p14="http://schemas.microsoft.com/office/powerpoint/2010/main" val="54393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smtClean="0"/>
              <a:t>Labor Unions</a:t>
            </a:r>
            <a:endParaRPr lang="en-US" b="1" dirty="0"/>
          </a:p>
        </p:txBody>
      </p:sp>
      <p:sp>
        <p:nvSpPr>
          <p:cNvPr id="3" name="Content Placeholder 2"/>
          <p:cNvSpPr>
            <a:spLocks noGrp="1"/>
          </p:cNvSpPr>
          <p:nvPr>
            <p:ph idx="1"/>
          </p:nvPr>
        </p:nvSpPr>
        <p:spPr/>
        <p:txBody>
          <a:bodyPr/>
          <a:lstStyle/>
          <a:p>
            <a:pPr marL="0" indent="0">
              <a:buNone/>
            </a:pPr>
            <a:r>
              <a:rPr lang="en-US" dirty="0" smtClean="0"/>
              <a:t>Help from the English Middle Class</a:t>
            </a:r>
          </a:p>
          <a:p>
            <a:r>
              <a:rPr lang="en-US" dirty="0" smtClean="0"/>
              <a:t>The English Middle Class spearheaded crusades against slavery, alcohol, pornography, child labor, and women’s rights.</a:t>
            </a:r>
          </a:p>
          <a:p>
            <a:r>
              <a:rPr lang="en-US" dirty="0" smtClean="0"/>
              <a:t>Their efforts led to a passage of series of reforms limiting the employment of young children, setting maximum working hours for teenagers, and regulating working conditions </a:t>
            </a:r>
            <a:r>
              <a:rPr lang="en-US" smtClean="0"/>
              <a:t>for women.</a:t>
            </a:r>
            <a:endParaRPr lang="en-US" dirty="0"/>
          </a:p>
        </p:txBody>
      </p:sp>
    </p:spTree>
    <p:extLst>
      <p:ext uri="{BB962C8B-B14F-4D97-AF65-F5344CB8AC3E}">
        <p14:creationId xmlns:p14="http://schemas.microsoft.com/office/powerpoint/2010/main" val="178884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smtClean="0"/>
              <a:t>Impacts of the Industrial Revolution</a:t>
            </a:r>
            <a:endParaRPr lang="en-US" b="1" dirty="0"/>
          </a:p>
        </p:txBody>
      </p:sp>
      <p:sp>
        <p:nvSpPr>
          <p:cNvPr id="3" name="Content Placeholder 2"/>
          <p:cNvSpPr>
            <a:spLocks noGrp="1"/>
          </p:cNvSpPr>
          <p:nvPr>
            <p:ph sz="half" idx="1"/>
          </p:nvPr>
        </p:nvSpPr>
        <p:spPr/>
        <p:txBody>
          <a:bodyPr/>
          <a:lstStyle/>
          <a:p>
            <a:pPr marL="0" indent="0">
              <a:buNone/>
            </a:pPr>
            <a:r>
              <a:rPr lang="en-US" dirty="0" smtClean="0"/>
              <a:t>On Slavery</a:t>
            </a:r>
          </a:p>
          <a:p>
            <a:r>
              <a:rPr lang="en-US" dirty="0" smtClean="0"/>
              <a:t>The cotton gin increased demand for slave labor on American plantations.</a:t>
            </a:r>
          </a:p>
          <a:p>
            <a:r>
              <a:rPr lang="en-US" dirty="0" smtClean="0"/>
              <a:t>The United States and Britain outlawed the slave trade and then slavery.</a:t>
            </a:r>
            <a:endParaRPr lang="en-US" dirty="0"/>
          </a:p>
        </p:txBody>
      </p:sp>
      <p:pic>
        <p:nvPicPr>
          <p:cNvPr id="6" name="Picture 2" descr="C:\Users\hahecht\Desktop\slave-auction-new-orleans.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019801" y="2072741"/>
            <a:ext cx="4761114" cy="4550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0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TotalTime>
  <Words>1326</Words>
  <Application>Microsoft Office PowerPoint</Application>
  <PresentationFormat>Widescreen</PresentationFormat>
  <Paragraphs>102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Do Now: Grab today’s Agenda (7:6).   Then interpret the cartoon below.</vt:lpstr>
      <vt:lpstr>Objective: Rise of the Labor Unions</vt:lpstr>
      <vt:lpstr>Rise of the Labor Unions</vt:lpstr>
      <vt:lpstr>Urban Crisis</vt:lpstr>
      <vt:lpstr>Urban Crisis</vt:lpstr>
      <vt:lpstr>Labor Unions</vt:lpstr>
      <vt:lpstr>Labor Unions</vt:lpstr>
      <vt:lpstr>Labor Unions</vt:lpstr>
      <vt:lpstr>Impacts of the Industrial Revolution</vt:lpstr>
      <vt:lpstr>Impacts of the Industrial Revolution</vt:lpstr>
      <vt:lpstr>Impacts of the Industrial Revolution</vt:lpstr>
      <vt:lpstr>Communism</vt:lpstr>
      <vt:lpstr>Communism</vt:lpstr>
      <vt:lpstr>Communism</vt:lpstr>
      <vt:lpstr>Communism</vt:lpstr>
      <vt:lpstr>Communism</vt:lpstr>
      <vt:lpstr>Communism</vt:lpstr>
      <vt:lpstr>Conclusion</vt:lpstr>
      <vt:lpstr>PowerPoint Presentation</vt:lpstr>
      <vt:lpstr>PowerPoint Presentation</vt:lpstr>
    </vt:vector>
  </TitlesOfParts>
  <Company>Henrico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Grab today’s Agenda (7:5).   Then interpret the cartoon below.</dc:title>
  <dc:creator>Hana A. Hecht (hahecht)</dc:creator>
  <cp:lastModifiedBy>Hana A. Hecht (hahecht)</cp:lastModifiedBy>
  <cp:revision>14</cp:revision>
  <dcterms:created xsi:type="dcterms:W3CDTF">2015-02-04T01:59:17Z</dcterms:created>
  <dcterms:modified xsi:type="dcterms:W3CDTF">2016-02-02T04:14:57Z</dcterms:modified>
</cp:coreProperties>
</file>