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84" r:id="rId7"/>
    <p:sldId id="265" r:id="rId8"/>
    <p:sldId id="266" r:id="rId9"/>
    <p:sldId id="267" r:id="rId10"/>
    <p:sldId id="268" r:id="rId11"/>
    <p:sldId id="269"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56" r:id="rId26"/>
    <p:sldId id="257" r:id="rId27"/>
    <p:sldId id="25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48"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F8C09A-B005-4CCA-8589-E2802F21CD94}"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84D39-1A04-4E40-8DCA-1091A414CA26}" type="slidenum">
              <a:rPr lang="en-US" smtClean="0"/>
              <a:t>‹#›</a:t>
            </a:fld>
            <a:endParaRPr lang="en-US"/>
          </a:p>
        </p:txBody>
      </p:sp>
    </p:spTree>
    <p:extLst>
      <p:ext uri="{BB962C8B-B14F-4D97-AF65-F5344CB8AC3E}">
        <p14:creationId xmlns:p14="http://schemas.microsoft.com/office/powerpoint/2010/main" val="388066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8C09A-B005-4CCA-8589-E2802F21CD94}"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84D39-1A04-4E40-8DCA-1091A414CA26}" type="slidenum">
              <a:rPr lang="en-US" smtClean="0"/>
              <a:t>‹#›</a:t>
            </a:fld>
            <a:endParaRPr lang="en-US"/>
          </a:p>
        </p:txBody>
      </p:sp>
    </p:spTree>
    <p:extLst>
      <p:ext uri="{BB962C8B-B14F-4D97-AF65-F5344CB8AC3E}">
        <p14:creationId xmlns:p14="http://schemas.microsoft.com/office/powerpoint/2010/main" val="4132186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8C09A-B005-4CCA-8589-E2802F21CD94}"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84D39-1A04-4E40-8DCA-1091A414CA26}" type="slidenum">
              <a:rPr lang="en-US" smtClean="0"/>
              <a:t>‹#›</a:t>
            </a:fld>
            <a:endParaRPr lang="en-US"/>
          </a:p>
        </p:txBody>
      </p:sp>
    </p:spTree>
    <p:extLst>
      <p:ext uri="{BB962C8B-B14F-4D97-AF65-F5344CB8AC3E}">
        <p14:creationId xmlns:p14="http://schemas.microsoft.com/office/powerpoint/2010/main" val="283781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8C09A-B005-4CCA-8589-E2802F21CD94}"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84D39-1A04-4E40-8DCA-1091A414CA26}" type="slidenum">
              <a:rPr lang="en-US" smtClean="0"/>
              <a:t>‹#›</a:t>
            </a:fld>
            <a:endParaRPr lang="en-US"/>
          </a:p>
        </p:txBody>
      </p:sp>
    </p:spTree>
    <p:extLst>
      <p:ext uri="{BB962C8B-B14F-4D97-AF65-F5344CB8AC3E}">
        <p14:creationId xmlns:p14="http://schemas.microsoft.com/office/powerpoint/2010/main" val="381053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8C09A-B005-4CCA-8589-E2802F21CD94}"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84D39-1A04-4E40-8DCA-1091A414CA26}" type="slidenum">
              <a:rPr lang="en-US" smtClean="0"/>
              <a:t>‹#›</a:t>
            </a:fld>
            <a:endParaRPr lang="en-US"/>
          </a:p>
        </p:txBody>
      </p:sp>
    </p:spTree>
    <p:extLst>
      <p:ext uri="{BB962C8B-B14F-4D97-AF65-F5344CB8AC3E}">
        <p14:creationId xmlns:p14="http://schemas.microsoft.com/office/powerpoint/2010/main" val="1808977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F8C09A-B005-4CCA-8589-E2802F21CD94}"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84D39-1A04-4E40-8DCA-1091A414CA26}" type="slidenum">
              <a:rPr lang="en-US" smtClean="0"/>
              <a:t>‹#›</a:t>
            </a:fld>
            <a:endParaRPr lang="en-US"/>
          </a:p>
        </p:txBody>
      </p:sp>
    </p:spTree>
    <p:extLst>
      <p:ext uri="{BB962C8B-B14F-4D97-AF65-F5344CB8AC3E}">
        <p14:creationId xmlns:p14="http://schemas.microsoft.com/office/powerpoint/2010/main" val="2644387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F8C09A-B005-4CCA-8589-E2802F21CD94}" type="datetimeFigureOut">
              <a:rPr lang="en-US" smtClean="0"/>
              <a:t>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D84D39-1A04-4E40-8DCA-1091A414CA26}" type="slidenum">
              <a:rPr lang="en-US" smtClean="0"/>
              <a:t>‹#›</a:t>
            </a:fld>
            <a:endParaRPr lang="en-US"/>
          </a:p>
        </p:txBody>
      </p:sp>
    </p:spTree>
    <p:extLst>
      <p:ext uri="{BB962C8B-B14F-4D97-AF65-F5344CB8AC3E}">
        <p14:creationId xmlns:p14="http://schemas.microsoft.com/office/powerpoint/2010/main" val="306316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F8C09A-B005-4CCA-8589-E2802F21CD94}" type="datetimeFigureOut">
              <a:rPr lang="en-US" smtClean="0"/>
              <a:t>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84D39-1A04-4E40-8DCA-1091A414CA26}" type="slidenum">
              <a:rPr lang="en-US" smtClean="0"/>
              <a:t>‹#›</a:t>
            </a:fld>
            <a:endParaRPr lang="en-US"/>
          </a:p>
        </p:txBody>
      </p:sp>
    </p:spTree>
    <p:extLst>
      <p:ext uri="{BB962C8B-B14F-4D97-AF65-F5344CB8AC3E}">
        <p14:creationId xmlns:p14="http://schemas.microsoft.com/office/powerpoint/2010/main" val="286141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8C09A-B005-4CCA-8589-E2802F21CD94}" type="datetimeFigureOut">
              <a:rPr lang="en-US" smtClean="0"/>
              <a:t>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84D39-1A04-4E40-8DCA-1091A414CA26}" type="slidenum">
              <a:rPr lang="en-US" smtClean="0"/>
              <a:t>‹#›</a:t>
            </a:fld>
            <a:endParaRPr lang="en-US"/>
          </a:p>
        </p:txBody>
      </p:sp>
    </p:spTree>
    <p:extLst>
      <p:ext uri="{BB962C8B-B14F-4D97-AF65-F5344CB8AC3E}">
        <p14:creationId xmlns:p14="http://schemas.microsoft.com/office/powerpoint/2010/main" val="182809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8C09A-B005-4CCA-8589-E2802F21CD94}"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84D39-1A04-4E40-8DCA-1091A414CA26}" type="slidenum">
              <a:rPr lang="en-US" smtClean="0"/>
              <a:t>‹#›</a:t>
            </a:fld>
            <a:endParaRPr lang="en-US"/>
          </a:p>
        </p:txBody>
      </p:sp>
    </p:spTree>
    <p:extLst>
      <p:ext uri="{BB962C8B-B14F-4D97-AF65-F5344CB8AC3E}">
        <p14:creationId xmlns:p14="http://schemas.microsoft.com/office/powerpoint/2010/main" val="210352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8C09A-B005-4CCA-8589-E2802F21CD94}"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84D39-1A04-4E40-8DCA-1091A414CA26}" type="slidenum">
              <a:rPr lang="en-US" smtClean="0"/>
              <a:t>‹#›</a:t>
            </a:fld>
            <a:endParaRPr lang="en-US"/>
          </a:p>
        </p:txBody>
      </p:sp>
    </p:spTree>
    <p:extLst>
      <p:ext uri="{BB962C8B-B14F-4D97-AF65-F5344CB8AC3E}">
        <p14:creationId xmlns:p14="http://schemas.microsoft.com/office/powerpoint/2010/main" val="187708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8C09A-B005-4CCA-8589-E2802F21CD94}" type="datetimeFigureOut">
              <a:rPr lang="en-US" smtClean="0"/>
              <a:t>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84D39-1A04-4E40-8DCA-1091A414CA26}" type="slidenum">
              <a:rPr lang="en-US" smtClean="0"/>
              <a:t>‹#›</a:t>
            </a:fld>
            <a:endParaRPr lang="en-US"/>
          </a:p>
        </p:txBody>
      </p:sp>
    </p:spTree>
    <p:extLst>
      <p:ext uri="{BB962C8B-B14F-4D97-AF65-F5344CB8AC3E}">
        <p14:creationId xmlns:p14="http://schemas.microsoft.com/office/powerpoint/2010/main" val="425734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alJaltUmrGo&amp;edufilter=Db24N54Eu_vpe4P65Iz5FA&amp;safe=active"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africa-globe[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09700" y="266700"/>
            <a:ext cx="6515100" cy="6515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26894"/>
            <a:ext cx="7772400" cy="1470025"/>
          </a:xfrm>
        </p:spPr>
        <p:txBody>
          <a:bodyPr/>
          <a:lstStyle/>
          <a:p>
            <a:r>
              <a:rPr lang="en-US" dirty="0" smtClean="0"/>
              <a:t>Do Now:</a:t>
            </a:r>
            <a:endParaRPr lang="en-US" dirty="0"/>
          </a:p>
        </p:txBody>
      </p:sp>
      <p:sp>
        <p:nvSpPr>
          <p:cNvPr id="3" name="Subtitle 2"/>
          <p:cNvSpPr>
            <a:spLocks noGrp="1"/>
          </p:cNvSpPr>
          <p:nvPr>
            <p:ph type="subTitle" idx="1"/>
          </p:nvPr>
        </p:nvSpPr>
        <p:spPr>
          <a:xfrm>
            <a:off x="228600" y="1143000"/>
            <a:ext cx="8686800" cy="1371600"/>
          </a:xfrm>
        </p:spPr>
        <p:txBody>
          <a:bodyPr>
            <a:normAutofit/>
          </a:bodyPr>
          <a:lstStyle/>
          <a:p>
            <a:r>
              <a:rPr lang="en-US" sz="2400" dirty="0" smtClean="0">
                <a:solidFill>
                  <a:schemeClr val="tx1"/>
                </a:solidFill>
              </a:rPr>
              <a:t>Grab Agenda </a:t>
            </a:r>
            <a:r>
              <a:rPr lang="en-US" sz="2400" dirty="0" smtClean="0">
                <a:solidFill>
                  <a:schemeClr val="tx1"/>
                </a:solidFill>
              </a:rPr>
              <a:t>7:7</a:t>
            </a:r>
            <a:r>
              <a:rPr lang="en-US" sz="2400" dirty="0">
                <a:solidFill>
                  <a:schemeClr val="tx1"/>
                </a:solidFill>
              </a:rPr>
              <a:t> </a:t>
            </a:r>
            <a:r>
              <a:rPr lang="en-US" sz="2400" dirty="0" smtClean="0">
                <a:solidFill>
                  <a:schemeClr val="tx1"/>
                </a:solidFill>
              </a:rPr>
              <a:t>from your Out Box.</a:t>
            </a:r>
            <a:endParaRPr lang="en-US" sz="2400" dirty="0">
              <a:solidFill>
                <a:schemeClr val="tx1"/>
              </a:solidFill>
            </a:endParaRPr>
          </a:p>
          <a:p>
            <a:r>
              <a:rPr lang="en-US" sz="2400" dirty="0" smtClean="0">
                <a:solidFill>
                  <a:schemeClr val="tx1"/>
                </a:solidFill>
              </a:rPr>
              <a:t>Take a map from below and color-code it just as you see it below.</a:t>
            </a:r>
            <a:endParaRPr lang="en-US" sz="2400" dirty="0">
              <a:solidFill>
                <a:schemeClr val="tx1"/>
              </a:solidFill>
            </a:endParaRPr>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235585"/>
            <a:ext cx="3581400" cy="4622415"/>
          </a:xfrm>
          <a:prstGeom prst="rect">
            <a:avLst/>
          </a:prstGeom>
        </p:spPr>
      </p:pic>
    </p:spTree>
    <p:extLst>
      <p:ext uri="{BB962C8B-B14F-4D97-AF65-F5344CB8AC3E}">
        <p14:creationId xmlns:p14="http://schemas.microsoft.com/office/powerpoint/2010/main" val="2068521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717550"/>
          </a:xfrm>
        </p:spPr>
        <p:txBody>
          <a:bodyPr>
            <a:noAutofit/>
          </a:bodyPr>
          <a:lstStyle/>
          <a:p>
            <a:pPr algn="ctr"/>
            <a:r>
              <a:rPr lang="en-US" sz="2800" dirty="0" smtClean="0"/>
              <a:t>“The Scramble for Africa”</a:t>
            </a:r>
            <a:endParaRPr lang="en-US" sz="2800" dirty="0"/>
          </a:p>
        </p:txBody>
      </p:sp>
      <p:sp>
        <p:nvSpPr>
          <p:cNvPr id="4" name="Text Placeholder 3"/>
          <p:cNvSpPr>
            <a:spLocks noGrp="1"/>
          </p:cNvSpPr>
          <p:nvPr>
            <p:ph type="body" sz="half" idx="2"/>
          </p:nvPr>
        </p:nvSpPr>
        <p:spPr>
          <a:xfrm>
            <a:off x="457200" y="1219200"/>
            <a:ext cx="3008313" cy="4906963"/>
          </a:xfrm>
        </p:spPr>
        <p:txBody>
          <a:bodyPr/>
          <a:lstStyle/>
          <a:p>
            <a:r>
              <a:rPr lang="en-US" dirty="0" smtClean="0"/>
              <a:t>The Scramble</a:t>
            </a:r>
          </a:p>
          <a:p>
            <a:pPr marL="285750" indent="-285750">
              <a:buFont typeface="Arial" pitchFamily="34" charset="0"/>
              <a:buChar char="•"/>
            </a:pPr>
            <a:r>
              <a:rPr lang="en-US" dirty="0" smtClean="0"/>
              <a:t>Little by little, </a:t>
            </a:r>
          </a:p>
          <a:p>
            <a:r>
              <a:rPr lang="en-US" dirty="0"/>
              <a:t> </a:t>
            </a:r>
            <a:r>
              <a:rPr lang="en-US" dirty="0" smtClean="0"/>
              <a:t>      the rest of East Africa</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106" y="365523"/>
            <a:ext cx="4391638" cy="5668166"/>
          </a:xfrm>
        </p:spPr>
      </p:pic>
      <p:sp>
        <p:nvSpPr>
          <p:cNvPr id="5" name="5-Point Star 4"/>
          <p:cNvSpPr/>
          <p:nvPr/>
        </p:nvSpPr>
        <p:spPr>
          <a:xfrm>
            <a:off x="6934200" y="1295400"/>
            <a:ext cx="3048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7888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717550"/>
          </a:xfrm>
        </p:spPr>
        <p:txBody>
          <a:bodyPr>
            <a:noAutofit/>
          </a:bodyPr>
          <a:lstStyle/>
          <a:p>
            <a:pPr algn="ctr"/>
            <a:r>
              <a:rPr lang="en-US" sz="2800" dirty="0" smtClean="0"/>
              <a:t>“The Scramble for Africa”</a:t>
            </a:r>
            <a:endParaRPr lang="en-US" sz="2800" dirty="0"/>
          </a:p>
        </p:txBody>
      </p:sp>
      <p:sp>
        <p:nvSpPr>
          <p:cNvPr id="4" name="Text Placeholder 3"/>
          <p:cNvSpPr>
            <a:spLocks noGrp="1"/>
          </p:cNvSpPr>
          <p:nvPr>
            <p:ph type="body" sz="half" idx="2"/>
          </p:nvPr>
        </p:nvSpPr>
        <p:spPr>
          <a:xfrm>
            <a:off x="457200" y="1219200"/>
            <a:ext cx="3008313" cy="4906963"/>
          </a:xfrm>
        </p:spPr>
        <p:txBody>
          <a:bodyPr/>
          <a:lstStyle/>
          <a:p>
            <a:r>
              <a:rPr lang="en-US" dirty="0" smtClean="0"/>
              <a:t>The Scramble</a:t>
            </a:r>
          </a:p>
          <a:p>
            <a:pPr marL="285750" indent="-285750">
              <a:buFont typeface="Arial" pitchFamily="34" charset="0"/>
              <a:buChar char="•"/>
            </a:pPr>
            <a:r>
              <a:rPr lang="en-US" dirty="0" smtClean="0"/>
              <a:t>Little by little, </a:t>
            </a:r>
          </a:p>
          <a:p>
            <a:r>
              <a:rPr lang="en-US" dirty="0"/>
              <a:t> </a:t>
            </a:r>
            <a:r>
              <a:rPr lang="en-US" dirty="0" smtClean="0"/>
              <a:t>      the rest of East Africa</a:t>
            </a:r>
          </a:p>
          <a:p>
            <a:r>
              <a:rPr lang="en-US" dirty="0"/>
              <a:t> </a:t>
            </a:r>
            <a:r>
              <a:rPr lang="en-US" dirty="0" smtClean="0"/>
              <a:t>      was occupied by the British</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106" y="365523"/>
            <a:ext cx="4391638" cy="5668166"/>
          </a:xfrm>
        </p:spPr>
      </p:pic>
      <p:sp>
        <p:nvSpPr>
          <p:cNvPr id="6" name="5-Point Star 5"/>
          <p:cNvSpPr/>
          <p:nvPr/>
        </p:nvSpPr>
        <p:spPr>
          <a:xfrm>
            <a:off x="6934200" y="1295400"/>
            <a:ext cx="3048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251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717550"/>
          </a:xfrm>
        </p:spPr>
        <p:txBody>
          <a:bodyPr>
            <a:noAutofit/>
          </a:bodyPr>
          <a:lstStyle/>
          <a:p>
            <a:pPr algn="ctr"/>
            <a:r>
              <a:rPr lang="en-US" sz="2800" dirty="0" smtClean="0"/>
              <a:t>“The Scramble for Africa”</a:t>
            </a:r>
            <a:endParaRPr lang="en-US" sz="2800" dirty="0"/>
          </a:p>
        </p:txBody>
      </p:sp>
      <p:sp>
        <p:nvSpPr>
          <p:cNvPr id="4" name="Text Placeholder 3"/>
          <p:cNvSpPr>
            <a:spLocks noGrp="1"/>
          </p:cNvSpPr>
          <p:nvPr>
            <p:ph type="body" sz="half" idx="2"/>
          </p:nvPr>
        </p:nvSpPr>
        <p:spPr>
          <a:xfrm>
            <a:off x="457200" y="1219200"/>
            <a:ext cx="3008313" cy="4906963"/>
          </a:xfrm>
        </p:spPr>
        <p:txBody>
          <a:bodyPr/>
          <a:lstStyle/>
          <a:p>
            <a:r>
              <a:rPr lang="en-US" dirty="0" smtClean="0"/>
              <a:t>The Scramble</a:t>
            </a:r>
          </a:p>
          <a:p>
            <a:pPr marL="285750" indent="-285750">
              <a:buFont typeface="Arial" pitchFamily="34" charset="0"/>
              <a:buChar char="•"/>
            </a:pPr>
            <a:r>
              <a:rPr lang="en-US" dirty="0" smtClean="0"/>
              <a:t>Little by little, </a:t>
            </a:r>
          </a:p>
          <a:p>
            <a:r>
              <a:rPr lang="en-US" dirty="0"/>
              <a:t> </a:t>
            </a:r>
            <a:r>
              <a:rPr lang="en-US" dirty="0" smtClean="0"/>
              <a:t>      the rest of East Africa</a:t>
            </a:r>
          </a:p>
          <a:p>
            <a:r>
              <a:rPr lang="en-US" dirty="0"/>
              <a:t> </a:t>
            </a:r>
            <a:r>
              <a:rPr lang="en-US" dirty="0" smtClean="0"/>
              <a:t>      was occupied by the British</a:t>
            </a:r>
          </a:p>
          <a:p>
            <a:r>
              <a:rPr lang="en-US" dirty="0"/>
              <a:t> </a:t>
            </a:r>
            <a:r>
              <a:rPr lang="en-US" dirty="0" smtClean="0"/>
              <a:t>      to safeguard the Indian Ocean sea </a:t>
            </a:r>
          </a:p>
          <a:p>
            <a:r>
              <a:rPr lang="en-US" dirty="0"/>
              <a:t> </a:t>
            </a:r>
            <a:r>
              <a:rPr lang="en-US" dirty="0" smtClean="0"/>
              <a:t>      routes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106" y="365523"/>
            <a:ext cx="4391638" cy="5668166"/>
          </a:xfrm>
        </p:spPr>
      </p:pic>
      <p:sp>
        <p:nvSpPr>
          <p:cNvPr id="5" name="5-Point Star 4"/>
          <p:cNvSpPr/>
          <p:nvPr/>
        </p:nvSpPr>
        <p:spPr>
          <a:xfrm>
            <a:off x="6934200" y="1295400"/>
            <a:ext cx="3048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715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717550"/>
          </a:xfrm>
        </p:spPr>
        <p:txBody>
          <a:bodyPr>
            <a:noAutofit/>
          </a:bodyPr>
          <a:lstStyle/>
          <a:p>
            <a:pPr algn="ctr"/>
            <a:r>
              <a:rPr lang="en-US" sz="2800" dirty="0" smtClean="0"/>
              <a:t>“The Scramble for Africa”</a:t>
            </a:r>
            <a:endParaRPr lang="en-US" sz="2800" dirty="0"/>
          </a:p>
        </p:txBody>
      </p:sp>
      <p:sp>
        <p:nvSpPr>
          <p:cNvPr id="4" name="Text Placeholder 3"/>
          <p:cNvSpPr>
            <a:spLocks noGrp="1"/>
          </p:cNvSpPr>
          <p:nvPr>
            <p:ph type="body" sz="half" idx="2"/>
          </p:nvPr>
        </p:nvSpPr>
        <p:spPr>
          <a:xfrm>
            <a:off x="457200" y="1219200"/>
            <a:ext cx="3008313" cy="4906963"/>
          </a:xfrm>
        </p:spPr>
        <p:txBody>
          <a:bodyPr/>
          <a:lstStyle/>
          <a:p>
            <a:r>
              <a:rPr lang="en-US" dirty="0"/>
              <a:t>The Scramble</a:t>
            </a:r>
          </a:p>
          <a:p>
            <a:pPr marL="285750" indent="-285750">
              <a:buFont typeface="Arial" pitchFamily="34" charset="0"/>
              <a:buChar char="•"/>
            </a:pPr>
            <a:r>
              <a:rPr lang="en-US" dirty="0"/>
              <a:t>Little by little, </a:t>
            </a:r>
          </a:p>
          <a:p>
            <a:r>
              <a:rPr lang="en-US" dirty="0"/>
              <a:t>       the rest of East Africa</a:t>
            </a:r>
          </a:p>
          <a:p>
            <a:r>
              <a:rPr lang="en-US" dirty="0"/>
              <a:t>       was occupied by the British</a:t>
            </a:r>
          </a:p>
          <a:p>
            <a:r>
              <a:rPr lang="en-US" dirty="0"/>
              <a:t>       to safeguard the Indian Ocean sea </a:t>
            </a:r>
          </a:p>
          <a:p>
            <a:r>
              <a:rPr lang="en-US" dirty="0"/>
              <a:t>       routes </a:t>
            </a:r>
            <a:endParaRPr lang="en-US" dirty="0" smtClean="0"/>
          </a:p>
          <a:p>
            <a:pPr marL="285750" indent="-285750">
              <a:buFont typeface="Arial" pitchFamily="34" charset="0"/>
              <a:buChar char="•"/>
            </a:pPr>
            <a:r>
              <a:rPr lang="en-US" dirty="0" smtClean="0"/>
              <a:t>British colonists in South Africa wanted to extend their territorial possessions northwards, especially since gold and diamonds had been found in the interior region.</a:t>
            </a:r>
          </a:p>
          <a:p>
            <a:pPr marL="285750" indent="-285750">
              <a:buFont typeface="Arial" pitchFamily="34" charset="0"/>
              <a:buChar char="•"/>
            </a:pPr>
            <a:r>
              <a:rPr lang="en-US" dirty="0" smtClean="0"/>
              <a:t>Trading stations had been originally set up on the West Africa coast to deal in slaves for the Americas.  </a:t>
            </a:r>
          </a:p>
          <a:p>
            <a:pPr marL="285750" indent="-285750">
              <a:buFont typeface="Arial" pitchFamily="34" charset="0"/>
              <a:buChar char="•"/>
            </a:pPr>
            <a:r>
              <a:rPr lang="en-US" dirty="0" smtClean="0"/>
              <a:t>By the late 19</a:t>
            </a:r>
            <a:r>
              <a:rPr lang="en-US" baseline="30000" dirty="0" smtClean="0"/>
              <a:t>th</a:t>
            </a:r>
            <a:r>
              <a:rPr lang="en-US" dirty="0" smtClean="0"/>
              <a:t> century, trade in palm oil and timber became even more interesting…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106" y="365523"/>
            <a:ext cx="4391638" cy="5668166"/>
          </a:xfrm>
        </p:spPr>
      </p:pic>
      <p:sp>
        <p:nvSpPr>
          <p:cNvPr id="6" name="5-Point Star 5"/>
          <p:cNvSpPr/>
          <p:nvPr/>
        </p:nvSpPr>
        <p:spPr>
          <a:xfrm>
            <a:off x="6934200" y="1295400"/>
            <a:ext cx="3048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2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fade">
                                      <p:cBhvr>
                                        <p:cTn id="1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717550"/>
          </a:xfrm>
        </p:spPr>
        <p:txBody>
          <a:bodyPr>
            <a:noAutofit/>
          </a:bodyPr>
          <a:lstStyle/>
          <a:p>
            <a:pPr algn="ctr"/>
            <a:r>
              <a:rPr lang="en-US" sz="2800" dirty="0" smtClean="0"/>
              <a:t>“The Scramble for Africa”</a:t>
            </a:r>
            <a:endParaRPr lang="en-US" sz="2800" dirty="0"/>
          </a:p>
        </p:txBody>
      </p:sp>
      <p:sp>
        <p:nvSpPr>
          <p:cNvPr id="4" name="Text Placeholder 3"/>
          <p:cNvSpPr>
            <a:spLocks noGrp="1"/>
          </p:cNvSpPr>
          <p:nvPr>
            <p:ph type="body" sz="half" idx="2"/>
          </p:nvPr>
        </p:nvSpPr>
        <p:spPr>
          <a:xfrm>
            <a:off x="457200" y="1219200"/>
            <a:ext cx="3008313" cy="4906963"/>
          </a:xfrm>
        </p:spPr>
        <p:txBody>
          <a:bodyPr/>
          <a:lstStyle/>
          <a:p>
            <a:r>
              <a:rPr lang="en-US" dirty="0"/>
              <a:t>The Scramble</a:t>
            </a:r>
          </a:p>
          <a:p>
            <a:pPr marL="285750" indent="-285750">
              <a:buFont typeface="Arial" pitchFamily="34" charset="0"/>
              <a:buChar char="•"/>
            </a:pPr>
            <a:r>
              <a:rPr lang="en-US" dirty="0"/>
              <a:t>Little by little, </a:t>
            </a:r>
          </a:p>
          <a:p>
            <a:r>
              <a:rPr lang="en-US" dirty="0"/>
              <a:t>       the rest of East Africa</a:t>
            </a:r>
          </a:p>
          <a:p>
            <a:r>
              <a:rPr lang="en-US" dirty="0"/>
              <a:t>       was occupied by the British</a:t>
            </a:r>
          </a:p>
          <a:p>
            <a:r>
              <a:rPr lang="en-US" dirty="0"/>
              <a:t>       to safeguard the Indian Ocean sea </a:t>
            </a:r>
          </a:p>
          <a:p>
            <a:r>
              <a:rPr lang="en-US" dirty="0"/>
              <a:t>       routes </a:t>
            </a:r>
          </a:p>
          <a:p>
            <a:pPr marL="285750" indent="-285750">
              <a:buFont typeface="Arial" pitchFamily="34" charset="0"/>
              <a:buChar char="•"/>
            </a:pPr>
            <a:r>
              <a:rPr lang="en-US" dirty="0"/>
              <a:t>British colonists in South Africa wanted to extend their territorial possessions northwards, especially since gold and diamonds had been found in the interior region.</a:t>
            </a:r>
          </a:p>
          <a:p>
            <a:pPr marL="285750" indent="-285750">
              <a:buFont typeface="Arial" pitchFamily="34" charset="0"/>
              <a:buChar char="•"/>
            </a:pPr>
            <a:r>
              <a:rPr lang="en-US" dirty="0"/>
              <a:t>Trading stations had been originally set up on the West Africa coast to deal in slaves for the Americas.  </a:t>
            </a:r>
          </a:p>
          <a:p>
            <a:pPr marL="285750" indent="-285750">
              <a:buFont typeface="Arial" pitchFamily="34" charset="0"/>
              <a:buChar char="•"/>
            </a:pPr>
            <a:r>
              <a:rPr lang="en-US" dirty="0"/>
              <a:t>By the late 19</a:t>
            </a:r>
            <a:r>
              <a:rPr lang="en-US" baseline="30000" dirty="0"/>
              <a:t>th</a:t>
            </a:r>
            <a:r>
              <a:rPr lang="en-US" dirty="0"/>
              <a:t> century, trade in palm oil and timber became even more interesting… </a:t>
            </a:r>
            <a:r>
              <a:rPr lang="en-US" dirty="0" smtClean="0"/>
              <a:t>particularly to the French.</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687" y="366273"/>
            <a:ext cx="4390476" cy="5666667"/>
          </a:xfrm>
        </p:spPr>
      </p:pic>
      <p:sp>
        <p:nvSpPr>
          <p:cNvPr id="5" name="5-Point Star 4"/>
          <p:cNvSpPr/>
          <p:nvPr/>
        </p:nvSpPr>
        <p:spPr>
          <a:xfrm>
            <a:off x="6934200" y="1295400"/>
            <a:ext cx="3048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291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717550"/>
          </a:xfrm>
        </p:spPr>
        <p:txBody>
          <a:bodyPr>
            <a:noAutofit/>
          </a:bodyPr>
          <a:lstStyle/>
          <a:p>
            <a:pPr algn="ctr"/>
            <a:r>
              <a:rPr lang="en-US" sz="2800" dirty="0" smtClean="0"/>
              <a:t>“The Scramble for Africa”</a:t>
            </a:r>
            <a:endParaRPr lang="en-US" sz="2800" dirty="0"/>
          </a:p>
        </p:txBody>
      </p:sp>
      <p:sp>
        <p:nvSpPr>
          <p:cNvPr id="4" name="Text Placeholder 3"/>
          <p:cNvSpPr>
            <a:spLocks noGrp="1"/>
          </p:cNvSpPr>
          <p:nvPr>
            <p:ph type="body" sz="half" idx="2"/>
          </p:nvPr>
        </p:nvSpPr>
        <p:spPr>
          <a:xfrm>
            <a:off x="457200" y="1219200"/>
            <a:ext cx="3008313" cy="5486400"/>
          </a:xfrm>
        </p:spPr>
        <p:txBody>
          <a:bodyPr>
            <a:normAutofit/>
          </a:bodyPr>
          <a:lstStyle/>
          <a:p>
            <a:r>
              <a:rPr lang="en-US" dirty="0"/>
              <a:t>The Scramble</a:t>
            </a:r>
          </a:p>
          <a:p>
            <a:pPr marL="285750" indent="-285750">
              <a:buFont typeface="Arial" pitchFamily="34" charset="0"/>
              <a:buChar char="•"/>
            </a:pPr>
            <a:r>
              <a:rPr lang="en-US" dirty="0"/>
              <a:t>Little by little, </a:t>
            </a:r>
          </a:p>
          <a:p>
            <a:r>
              <a:rPr lang="en-US" dirty="0"/>
              <a:t>       the rest of East Africa</a:t>
            </a:r>
          </a:p>
          <a:p>
            <a:r>
              <a:rPr lang="en-US" dirty="0"/>
              <a:t>       was occupied by the British</a:t>
            </a:r>
          </a:p>
          <a:p>
            <a:r>
              <a:rPr lang="en-US" dirty="0"/>
              <a:t>       to safeguard the Indian Ocean sea </a:t>
            </a:r>
          </a:p>
          <a:p>
            <a:r>
              <a:rPr lang="en-US" dirty="0"/>
              <a:t>       routes </a:t>
            </a:r>
          </a:p>
          <a:p>
            <a:pPr marL="285750" indent="-285750">
              <a:buFont typeface="Arial" pitchFamily="34" charset="0"/>
              <a:buChar char="•"/>
            </a:pPr>
            <a:r>
              <a:rPr lang="en-US" dirty="0"/>
              <a:t>British colonists in South Africa wanted to extend their territorial possessions northwards, especially since gold and diamonds had been found in the interior region.</a:t>
            </a:r>
          </a:p>
          <a:p>
            <a:pPr marL="285750" indent="-285750">
              <a:buFont typeface="Arial" pitchFamily="34" charset="0"/>
              <a:buChar char="•"/>
            </a:pPr>
            <a:r>
              <a:rPr lang="en-US" dirty="0"/>
              <a:t>Trading stations had been originally set up on the West Africa coast to deal in slaves for the Americas.  </a:t>
            </a:r>
          </a:p>
          <a:p>
            <a:pPr marL="285750" indent="-285750">
              <a:buFont typeface="Arial" pitchFamily="34" charset="0"/>
              <a:buChar char="•"/>
            </a:pPr>
            <a:r>
              <a:rPr lang="en-US" dirty="0"/>
              <a:t>By the late 19</a:t>
            </a:r>
            <a:r>
              <a:rPr lang="en-US" baseline="30000" dirty="0"/>
              <a:t>th</a:t>
            </a:r>
            <a:r>
              <a:rPr lang="en-US" dirty="0"/>
              <a:t> century, trade in palm oil and timber became even more interesting… particularly to the French.</a:t>
            </a:r>
          </a:p>
          <a:p>
            <a:pPr marL="285750" indent="-285750">
              <a:buFont typeface="Arial" pitchFamily="34" charset="0"/>
              <a:buChar char="•"/>
            </a:pPr>
            <a:r>
              <a:rPr lang="en-US" dirty="0" smtClean="0"/>
              <a:t>The French wanted to expand eastwards into the Africa interior from Senegal and southwards from Algeria and Tunisia</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687" y="366273"/>
            <a:ext cx="4390476" cy="5666667"/>
          </a:xfrm>
        </p:spPr>
      </p:pic>
      <p:sp>
        <p:nvSpPr>
          <p:cNvPr id="5" name="5-Point Star 4"/>
          <p:cNvSpPr/>
          <p:nvPr/>
        </p:nvSpPr>
        <p:spPr>
          <a:xfrm>
            <a:off x="6934200" y="1295400"/>
            <a:ext cx="3048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704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717550"/>
          </a:xfrm>
        </p:spPr>
        <p:txBody>
          <a:bodyPr>
            <a:noAutofit/>
          </a:bodyPr>
          <a:lstStyle/>
          <a:p>
            <a:pPr algn="ctr"/>
            <a:r>
              <a:rPr lang="en-US" sz="2800" dirty="0" smtClean="0"/>
              <a:t>“The Scramble for Africa”</a:t>
            </a:r>
            <a:endParaRPr lang="en-US" sz="2800" dirty="0"/>
          </a:p>
        </p:txBody>
      </p:sp>
      <p:sp>
        <p:nvSpPr>
          <p:cNvPr id="4" name="Text Placeholder 3"/>
          <p:cNvSpPr>
            <a:spLocks noGrp="1"/>
          </p:cNvSpPr>
          <p:nvPr>
            <p:ph type="body" sz="half" idx="2"/>
          </p:nvPr>
        </p:nvSpPr>
        <p:spPr>
          <a:xfrm>
            <a:off x="457200" y="1219200"/>
            <a:ext cx="3008313" cy="4906963"/>
          </a:xfrm>
        </p:spPr>
        <p:txBody>
          <a:bodyPr/>
          <a:lstStyle/>
          <a:p>
            <a:r>
              <a:rPr lang="en-US" dirty="0" smtClean="0"/>
              <a:t>The Scramble (continued)</a:t>
            </a:r>
          </a:p>
          <a:p>
            <a:pPr marL="285750" indent="-285750">
              <a:buFont typeface="Arial" pitchFamily="34" charset="0"/>
              <a:buChar char="•"/>
            </a:pPr>
            <a:r>
              <a:rPr lang="en-US" dirty="0" smtClean="0"/>
              <a:t>The “grab” for land intensified, even if it was impenetrable jungle or waterless desert, simply to prevent a neighbor in Europe from putting up his flag on the same land…</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687" y="366273"/>
            <a:ext cx="4390476" cy="5666667"/>
          </a:xfrm>
        </p:spPr>
      </p:pic>
      <p:sp>
        <p:nvSpPr>
          <p:cNvPr id="5" name="5-Point Star 4"/>
          <p:cNvSpPr/>
          <p:nvPr/>
        </p:nvSpPr>
        <p:spPr>
          <a:xfrm>
            <a:off x="6934200" y="1295400"/>
            <a:ext cx="3048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995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717550"/>
          </a:xfrm>
        </p:spPr>
        <p:txBody>
          <a:bodyPr>
            <a:noAutofit/>
          </a:bodyPr>
          <a:lstStyle/>
          <a:p>
            <a:pPr algn="ctr"/>
            <a:r>
              <a:rPr lang="en-US" sz="2800" dirty="0" smtClean="0"/>
              <a:t>“The Scramble for Africa”</a:t>
            </a:r>
            <a:endParaRPr lang="en-US" sz="2800" dirty="0"/>
          </a:p>
        </p:txBody>
      </p:sp>
      <p:sp>
        <p:nvSpPr>
          <p:cNvPr id="4" name="Text Placeholder 3"/>
          <p:cNvSpPr>
            <a:spLocks noGrp="1"/>
          </p:cNvSpPr>
          <p:nvPr>
            <p:ph type="body" sz="half" idx="2"/>
          </p:nvPr>
        </p:nvSpPr>
        <p:spPr>
          <a:xfrm>
            <a:off x="457200" y="1219200"/>
            <a:ext cx="3008313" cy="4906963"/>
          </a:xfrm>
        </p:spPr>
        <p:txBody>
          <a:bodyPr/>
          <a:lstStyle/>
          <a:p>
            <a:r>
              <a:rPr lang="en-US" dirty="0" smtClean="0"/>
              <a:t>The Scramble (continued)</a:t>
            </a:r>
          </a:p>
          <a:p>
            <a:pPr marL="285750" indent="-285750">
              <a:buFont typeface="Arial" pitchFamily="34" charset="0"/>
              <a:buChar char="•"/>
            </a:pPr>
            <a:r>
              <a:rPr lang="en-US" dirty="0" smtClean="0"/>
              <a:t>The “grab” for land intensified, even if it was impenetrable jungle or waterless desert, simply to prevent a neighbor in Europe from putting up his flag on the same land…</a:t>
            </a:r>
          </a:p>
          <a:p>
            <a:pPr marL="742950" lvl="1" indent="-285750">
              <a:buFont typeface="Arial" pitchFamily="34" charset="0"/>
              <a:buChar char="•"/>
            </a:pPr>
            <a:r>
              <a:rPr lang="en-US" dirty="0" smtClean="0"/>
              <a:t>More British claims</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687" y="366273"/>
            <a:ext cx="4390476" cy="5666667"/>
          </a:xfrm>
        </p:spPr>
      </p:pic>
      <p:sp>
        <p:nvSpPr>
          <p:cNvPr id="5" name="5-Point Star 4"/>
          <p:cNvSpPr/>
          <p:nvPr/>
        </p:nvSpPr>
        <p:spPr>
          <a:xfrm>
            <a:off x="6934200" y="1295400"/>
            <a:ext cx="3048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575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717550"/>
          </a:xfrm>
        </p:spPr>
        <p:txBody>
          <a:bodyPr>
            <a:noAutofit/>
          </a:bodyPr>
          <a:lstStyle/>
          <a:p>
            <a:pPr algn="ctr"/>
            <a:r>
              <a:rPr lang="en-US" sz="2800" dirty="0" smtClean="0"/>
              <a:t>“The Scramble for Africa”</a:t>
            </a:r>
            <a:endParaRPr lang="en-US" sz="2800" dirty="0"/>
          </a:p>
        </p:txBody>
      </p:sp>
      <p:sp>
        <p:nvSpPr>
          <p:cNvPr id="4" name="Text Placeholder 3"/>
          <p:cNvSpPr>
            <a:spLocks noGrp="1"/>
          </p:cNvSpPr>
          <p:nvPr>
            <p:ph type="body" sz="half" idx="2"/>
          </p:nvPr>
        </p:nvSpPr>
        <p:spPr>
          <a:xfrm>
            <a:off x="457200" y="1219200"/>
            <a:ext cx="3008313" cy="4906963"/>
          </a:xfrm>
        </p:spPr>
        <p:txBody>
          <a:bodyPr/>
          <a:lstStyle/>
          <a:p>
            <a:r>
              <a:rPr lang="en-US" dirty="0" smtClean="0"/>
              <a:t>The Scramble (continued)</a:t>
            </a:r>
          </a:p>
          <a:p>
            <a:pPr marL="285750" indent="-285750">
              <a:buFont typeface="Arial" pitchFamily="34" charset="0"/>
              <a:buChar char="•"/>
            </a:pPr>
            <a:r>
              <a:rPr lang="en-US" dirty="0" smtClean="0"/>
              <a:t>The “grab” for land intensified, even if it was impenetrable jungle or waterless desert, simply to prevent a neighbor in Europe from putting up his flag on the same land…</a:t>
            </a:r>
          </a:p>
          <a:p>
            <a:pPr marL="742950" lvl="1" indent="-285750">
              <a:buFont typeface="Arial" pitchFamily="34" charset="0"/>
              <a:buChar char="•"/>
            </a:pPr>
            <a:r>
              <a:rPr lang="en-US" dirty="0" smtClean="0"/>
              <a:t>More British claims</a:t>
            </a:r>
          </a:p>
          <a:p>
            <a:pPr marL="742950" lvl="1" indent="-285750">
              <a:buFont typeface="Arial" pitchFamily="34" charset="0"/>
              <a:buChar char="•"/>
            </a:pPr>
            <a:r>
              <a:rPr lang="en-US" dirty="0" smtClean="0"/>
              <a:t>Spanish</a:t>
            </a:r>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687" y="366273"/>
            <a:ext cx="4390476" cy="5666667"/>
          </a:xfrm>
        </p:spPr>
      </p:pic>
      <p:sp>
        <p:nvSpPr>
          <p:cNvPr id="5" name="5-Point Star 4"/>
          <p:cNvSpPr/>
          <p:nvPr/>
        </p:nvSpPr>
        <p:spPr>
          <a:xfrm>
            <a:off x="6934200" y="1295400"/>
            <a:ext cx="3048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921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717550"/>
          </a:xfrm>
        </p:spPr>
        <p:txBody>
          <a:bodyPr>
            <a:noAutofit/>
          </a:bodyPr>
          <a:lstStyle/>
          <a:p>
            <a:pPr algn="ctr"/>
            <a:r>
              <a:rPr lang="en-US" sz="2800" dirty="0" smtClean="0"/>
              <a:t>“The Scramble for Africa”</a:t>
            </a:r>
            <a:endParaRPr lang="en-US" sz="2800" dirty="0"/>
          </a:p>
        </p:txBody>
      </p:sp>
      <p:sp>
        <p:nvSpPr>
          <p:cNvPr id="4" name="Text Placeholder 3"/>
          <p:cNvSpPr>
            <a:spLocks noGrp="1"/>
          </p:cNvSpPr>
          <p:nvPr>
            <p:ph type="body" sz="half" idx="2"/>
          </p:nvPr>
        </p:nvSpPr>
        <p:spPr>
          <a:xfrm>
            <a:off x="457200" y="1219200"/>
            <a:ext cx="3008313" cy="4906963"/>
          </a:xfrm>
        </p:spPr>
        <p:txBody>
          <a:bodyPr/>
          <a:lstStyle/>
          <a:p>
            <a:r>
              <a:rPr lang="en-US" dirty="0" smtClean="0"/>
              <a:t>The Scramble (continued)</a:t>
            </a:r>
          </a:p>
          <a:p>
            <a:pPr marL="285750" indent="-285750">
              <a:buFont typeface="Arial" pitchFamily="34" charset="0"/>
              <a:buChar char="•"/>
            </a:pPr>
            <a:r>
              <a:rPr lang="en-US" dirty="0" smtClean="0"/>
              <a:t>The “grab” for land intensified, even if it was impenetrable jungle or waterless desert, simply to prevent a neighbor in Europe from putting up his flag on the same land…</a:t>
            </a:r>
          </a:p>
          <a:p>
            <a:pPr marL="742950" lvl="1" indent="-285750">
              <a:buFont typeface="Arial" pitchFamily="34" charset="0"/>
              <a:buChar char="•"/>
            </a:pPr>
            <a:r>
              <a:rPr lang="en-US" dirty="0" smtClean="0"/>
              <a:t>More British claims</a:t>
            </a:r>
          </a:p>
          <a:p>
            <a:pPr marL="742950" lvl="1" indent="-285750">
              <a:buFont typeface="Arial" pitchFamily="34" charset="0"/>
              <a:buChar char="•"/>
            </a:pPr>
            <a:r>
              <a:rPr lang="en-US" dirty="0" smtClean="0"/>
              <a:t>Spanish</a:t>
            </a:r>
            <a:endParaRPr lang="en-US" dirty="0"/>
          </a:p>
          <a:p>
            <a:pPr marL="742950" lvl="1" indent="-285750">
              <a:buFont typeface="Arial" pitchFamily="34" charset="0"/>
              <a:buChar char="•"/>
            </a:pPr>
            <a:r>
              <a:rPr lang="en-US" dirty="0" smtClean="0"/>
              <a:t>Italian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687" y="366273"/>
            <a:ext cx="4390476" cy="5666667"/>
          </a:xfrm>
        </p:spPr>
      </p:pic>
      <p:sp>
        <p:nvSpPr>
          <p:cNvPr id="6" name="5-Point Star 5"/>
          <p:cNvSpPr/>
          <p:nvPr/>
        </p:nvSpPr>
        <p:spPr>
          <a:xfrm>
            <a:off x="6934200" y="1295400"/>
            <a:ext cx="3048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615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africa-globe[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09700" y="266700"/>
            <a:ext cx="6515100" cy="6515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838200"/>
            <a:ext cx="7772400" cy="1470025"/>
          </a:xfrm>
        </p:spPr>
        <p:txBody>
          <a:bodyPr/>
          <a:lstStyle/>
          <a:p>
            <a:r>
              <a:rPr lang="en-US" dirty="0" smtClean="0"/>
              <a:t>Objective:</a:t>
            </a:r>
            <a:br>
              <a:rPr lang="en-US" dirty="0" smtClean="0"/>
            </a:br>
            <a:r>
              <a:rPr lang="en-US" b="1" dirty="0" smtClean="0"/>
              <a:t>Imperialism</a:t>
            </a:r>
            <a:endParaRPr lang="en-US" dirty="0"/>
          </a:p>
        </p:txBody>
      </p:sp>
      <p:sp>
        <p:nvSpPr>
          <p:cNvPr id="3" name="Subtitle 2"/>
          <p:cNvSpPr>
            <a:spLocks noGrp="1"/>
          </p:cNvSpPr>
          <p:nvPr>
            <p:ph type="subTitle" idx="1"/>
          </p:nvPr>
        </p:nvSpPr>
        <p:spPr>
          <a:xfrm>
            <a:off x="457200" y="2362200"/>
            <a:ext cx="8229600" cy="4267200"/>
          </a:xfrm>
        </p:spPr>
        <p:txBody>
          <a:bodyPr>
            <a:normAutofit lnSpcReduction="10000"/>
          </a:bodyPr>
          <a:lstStyle/>
          <a:p>
            <a:r>
              <a:rPr lang="en-US" b="1" dirty="0" smtClean="0">
                <a:solidFill>
                  <a:schemeClr val="tx1"/>
                </a:solidFill>
              </a:rPr>
              <a:t>WHII.9d and e</a:t>
            </a:r>
          </a:p>
          <a:p>
            <a:r>
              <a:rPr lang="en-US" dirty="0" smtClean="0">
                <a:solidFill>
                  <a:schemeClr val="tx1"/>
                </a:solidFill>
              </a:rPr>
              <a:t>TSWDK of the effects of the Industrial Revolution during the 19</a:t>
            </a:r>
            <a:r>
              <a:rPr lang="en-US" baseline="30000" dirty="0" smtClean="0">
                <a:solidFill>
                  <a:schemeClr val="tx1"/>
                </a:solidFill>
              </a:rPr>
              <a:t>th</a:t>
            </a:r>
            <a:r>
              <a:rPr lang="en-US" dirty="0" smtClean="0">
                <a:solidFill>
                  <a:schemeClr val="tx1"/>
                </a:solidFill>
              </a:rPr>
              <a:t> century by explaining the rise of industrial economics and their link to imperialism and nationalism, and by assessing the impact of European economic and military power on Asia and Africa, with emphasis on the competition for resources and the responses of colonized people.</a:t>
            </a:r>
            <a:endParaRPr lang="en-US" dirty="0">
              <a:solidFill>
                <a:schemeClr val="tx1"/>
              </a:solidFill>
            </a:endParaRPr>
          </a:p>
        </p:txBody>
      </p:sp>
    </p:spTree>
    <p:extLst>
      <p:ext uri="{BB962C8B-B14F-4D97-AF65-F5344CB8AC3E}">
        <p14:creationId xmlns:p14="http://schemas.microsoft.com/office/powerpoint/2010/main" val="2068521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717550"/>
          </a:xfrm>
        </p:spPr>
        <p:txBody>
          <a:bodyPr>
            <a:noAutofit/>
          </a:bodyPr>
          <a:lstStyle/>
          <a:p>
            <a:pPr algn="ctr"/>
            <a:r>
              <a:rPr lang="en-US" sz="2800" dirty="0" smtClean="0"/>
              <a:t>“The Scramble for Africa”</a:t>
            </a:r>
            <a:endParaRPr lang="en-US" sz="2800" dirty="0"/>
          </a:p>
        </p:txBody>
      </p:sp>
      <p:sp>
        <p:nvSpPr>
          <p:cNvPr id="4" name="Text Placeholder 3"/>
          <p:cNvSpPr>
            <a:spLocks noGrp="1"/>
          </p:cNvSpPr>
          <p:nvPr>
            <p:ph type="body" sz="half" idx="2"/>
          </p:nvPr>
        </p:nvSpPr>
        <p:spPr>
          <a:xfrm>
            <a:off x="457200" y="1219200"/>
            <a:ext cx="3008313" cy="4906963"/>
          </a:xfrm>
        </p:spPr>
        <p:txBody>
          <a:bodyPr/>
          <a:lstStyle/>
          <a:p>
            <a:r>
              <a:rPr lang="en-US" dirty="0"/>
              <a:t>The Scramble (continued)</a:t>
            </a:r>
          </a:p>
          <a:p>
            <a:pPr marL="285750" indent="-285750">
              <a:buFont typeface="Arial" pitchFamily="34" charset="0"/>
              <a:buChar char="•"/>
            </a:pPr>
            <a:r>
              <a:rPr lang="en-US" dirty="0"/>
              <a:t>The “grab” for land intensified, even if it was impenetrable jungle or waterless desert, simply to prevent a neighbor in Europe from putting up his flag on the same </a:t>
            </a:r>
            <a:r>
              <a:rPr lang="en-US" dirty="0" smtClean="0"/>
              <a:t>land…</a:t>
            </a:r>
          </a:p>
          <a:p>
            <a:pPr marL="742950" lvl="1" indent="-285750">
              <a:buFont typeface="Arial" pitchFamily="34" charset="0"/>
              <a:buChar char="•"/>
            </a:pPr>
            <a:r>
              <a:rPr lang="en-US" dirty="0" smtClean="0"/>
              <a:t>More </a:t>
            </a:r>
            <a:r>
              <a:rPr lang="en-US" dirty="0"/>
              <a:t>British </a:t>
            </a:r>
            <a:r>
              <a:rPr lang="en-US" dirty="0" smtClean="0"/>
              <a:t>claims</a:t>
            </a:r>
          </a:p>
          <a:p>
            <a:pPr marL="742950" lvl="1" indent="-285750">
              <a:buFont typeface="Arial" pitchFamily="34" charset="0"/>
              <a:buChar char="•"/>
            </a:pPr>
            <a:r>
              <a:rPr lang="en-US" dirty="0" smtClean="0"/>
              <a:t>Spanish</a:t>
            </a:r>
          </a:p>
          <a:p>
            <a:pPr marL="742950" lvl="1" indent="-285750">
              <a:buFont typeface="Arial" pitchFamily="34" charset="0"/>
              <a:buChar char="•"/>
            </a:pPr>
            <a:r>
              <a:rPr lang="en-US" dirty="0" smtClean="0"/>
              <a:t>Italian</a:t>
            </a:r>
          </a:p>
          <a:p>
            <a:pPr marL="742950" lvl="1" indent="-285750">
              <a:buFont typeface="Arial" pitchFamily="34" charset="0"/>
              <a:buChar char="•"/>
            </a:pPr>
            <a:r>
              <a:rPr lang="en-US" dirty="0" smtClean="0"/>
              <a:t>King Leopold of Belgium laid claim to the huge Congo Basin.</a:t>
            </a:r>
          </a:p>
          <a:p>
            <a:pPr marL="742950" lvl="1" indent="-285750">
              <a:buFont typeface="Arial" pitchFamily="34" charset="0"/>
              <a:buChar char="•"/>
            </a:pPr>
            <a:r>
              <a:rPr lang="en-US" dirty="0" smtClean="0"/>
              <a:t>Caught in the frenzy</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687" y="366273"/>
            <a:ext cx="4390476" cy="5666667"/>
          </a:xfrm>
        </p:spPr>
      </p:pic>
      <p:sp>
        <p:nvSpPr>
          <p:cNvPr id="6" name="5-Point Star 5"/>
          <p:cNvSpPr/>
          <p:nvPr/>
        </p:nvSpPr>
        <p:spPr>
          <a:xfrm>
            <a:off x="6934200" y="1295400"/>
            <a:ext cx="3048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32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717550"/>
          </a:xfrm>
        </p:spPr>
        <p:txBody>
          <a:bodyPr>
            <a:noAutofit/>
          </a:bodyPr>
          <a:lstStyle/>
          <a:p>
            <a:pPr algn="ctr"/>
            <a:r>
              <a:rPr lang="en-US" sz="2800" dirty="0" smtClean="0"/>
              <a:t>“The Scramble for Africa”</a:t>
            </a:r>
            <a:endParaRPr lang="en-US" sz="2800" dirty="0"/>
          </a:p>
        </p:txBody>
      </p:sp>
      <p:sp>
        <p:nvSpPr>
          <p:cNvPr id="4" name="Text Placeholder 3"/>
          <p:cNvSpPr>
            <a:spLocks noGrp="1"/>
          </p:cNvSpPr>
          <p:nvPr>
            <p:ph type="body" sz="half" idx="2"/>
          </p:nvPr>
        </p:nvSpPr>
        <p:spPr>
          <a:xfrm>
            <a:off x="457200" y="1219200"/>
            <a:ext cx="3008313" cy="4906963"/>
          </a:xfrm>
        </p:spPr>
        <p:txBody>
          <a:bodyPr/>
          <a:lstStyle/>
          <a:p>
            <a:r>
              <a:rPr lang="en-US" dirty="0"/>
              <a:t>The Scramble (continued)</a:t>
            </a:r>
          </a:p>
          <a:p>
            <a:pPr marL="285750" indent="-285750">
              <a:buFont typeface="Arial" pitchFamily="34" charset="0"/>
              <a:buChar char="•"/>
            </a:pPr>
            <a:r>
              <a:rPr lang="en-US" dirty="0"/>
              <a:t>The “grab” for land intensified, even if it was impenetrable jungle or waterless desert, simply to prevent a neighbor in Europe from putting up his flag on the same land…</a:t>
            </a:r>
          </a:p>
          <a:p>
            <a:pPr marL="742950" lvl="1" indent="-285750">
              <a:buFont typeface="Arial" pitchFamily="34" charset="0"/>
              <a:buChar char="•"/>
            </a:pPr>
            <a:r>
              <a:rPr lang="en-US" dirty="0"/>
              <a:t>More British claims</a:t>
            </a:r>
          </a:p>
          <a:p>
            <a:pPr marL="742950" lvl="1" indent="-285750">
              <a:buFont typeface="Arial" pitchFamily="34" charset="0"/>
              <a:buChar char="•"/>
            </a:pPr>
            <a:r>
              <a:rPr lang="en-US" dirty="0"/>
              <a:t>Spanish</a:t>
            </a:r>
          </a:p>
          <a:p>
            <a:pPr marL="742950" lvl="1" indent="-285750">
              <a:buFont typeface="Arial" pitchFamily="34" charset="0"/>
              <a:buChar char="•"/>
            </a:pPr>
            <a:r>
              <a:rPr lang="en-US" dirty="0"/>
              <a:t>Italian</a:t>
            </a:r>
          </a:p>
          <a:p>
            <a:pPr marL="742950" lvl="1" indent="-285750">
              <a:buFont typeface="Arial" pitchFamily="34" charset="0"/>
              <a:buChar char="•"/>
            </a:pPr>
            <a:r>
              <a:rPr lang="en-US" dirty="0"/>
              <a:t>King Leopold of Belgium laid claim to the huge Congo Basin.</a:t>
            </a:r>
          </a:p>
          <a:p>
            <a:pPr marL="742950" lvl="1" indent="-285750">
              <a:buFont typeface="Arial" pitchFamily="34" charset="0"/>
              <a:buChar char="•"/>
            </a:pPr>
            <a:r>
              <a:rPr lang="en-US" dirty="0" smtClean="0"/>
              <a:t>Caught in the frenzy, Portugal felt obliged to extend its old claims, going back to the 16</a:t>
            </a:r>
            <a:r>
              <a:rPr lang="en-US" baseline="30000" dirty="0" smtClean="0"/>
              <a:t>th</a:t>
            </a:r>
            <a:r>
              <a:rPr lang="en-US" dirty="0" smtClean="0"/>
              <a:t> century, to enormous parts of Angola and Mozambique.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687" y="366273"/>
            <a:ext cx="4390476" cy="5666667"/>
          </a:xfrm>
        </p:spPr>
      </p:pic>
      <p:sp>
        <p:nvSpPr>
          <p:cNvPr id="5" name="5-Point Star 4"/>
          <p:cNvSpPr/>
          <p:nvPr/>
        </p:nvSpPr>
        <p:spPr>
          <a:xfrm>
            <a:off x="6934200" y="1295400"/>
            <a:ext cx="3048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019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717550"/>
          </a:xfrm>
        </p:spPr>
        <p:txBody>
          <a:bodyPr>
            <a:noAutofit/>
          </a:bodyPr>
          <a:lstStyle/>
          <a:p>
            <a:pPr algn="ctr"/>
            <a:r>
              <a:rPr lang="en-US" sz="2800" dirty="0" smtClean="0"/>
              <a:t>“The Scramble for Africa”</a:t>
            </a:r>
            <a:endParaRPr lang="en-US" sz="2800" dirty="0"/>
          </a:p>
        </p:txBody>
      </p:sp>
      <p:sp>
        <p:nvSpPr>
          <p:cNvPr id="4" name="Text Placeholder 3"/>
          <p:cNvSpPr>
            <a:spLocks noGrp="1"/>
          </p:cNvSpPr>
          <p:nvPr>
            <p:ph type="body" sz="half" idx="2"/>
          </p:nvPr>
        </p:nvSpPr>
        <p:spPr>
          <a:xfrm>
            <a:off x="457200" y="1219200"/>
            <a:ext cx="3008313" cy="4906963"/>
          </a:xfrm>
        </p:spPr>
        <p:txBody>
          <a:bodyPr/>
          <a:lstStyle/>
          <a:p>
            <a:r>
              <a:rPr lang="en-US" dirty="0"/>
              <a:t>The Scramble (continued)</a:t>
            </a:r>
          </a:p>
          <a:p>
            <a:pPr marL="285750" indent="-285750">
              <a:buFont typeface="Arial" pitchFamily="34" charset="0"/>
              <a:buChar char="•"/>
            </a:pPr>
            <a:r>
              <a:rPr lang="en-US" dirty="0"/>
              <a:t>The “grab” for land intensified, even if it was impenetrable jungle or waterless desert, simply to prevent a neighbor in Europe from putting up his flag on the same land…</a:t>
            </a:r>
          </a:p>
          <a:p>
            <a:pPr marL="742950" lvl="1" indent="-285750">
              <a:buFont typeface="Arial" pitchFamily="34" charset="0"/>
              <a:buChar char="•"/>
            </a:pPr>
            <a:r>
              <a:rPr lang="en-US" dirty="0"/>
              <a:t>More British claims</a:t>
            </a:r>
          </a:p>
          <a:p>
            <a:pPr marL="742950" lvl="1" indent="-285750">
              <a:buFont typeface="Arial" pitchFamily="34" charset="0"/>
              <a:buChar char="•"/>
            </a:pPr>
            <a:r>
              <a:rPr lang="en-US" dirty="0"/>
              <a:t>Spanish</a:t>
            </a:r>
          </a:p>
          <a:p>
            <a:pPr marL="742950" lvl="1" indent="-285750">
              <a:buFont typeface="Arial" pitchFamily="34" charset="0"/>
              <a:buChar char="•"/>
            </a:pPr>
            <a:r>
              <a:rPr lang="en-US" dirty="0"/>
              <a:t>Italian</a:t>
            </a:r>
          </a:p>
          <a:p>
            <a:pPr marL="742950" lvl="1" indent="-285750">
              <a:buFont typeface="Arial" pitchFamily="34" charset="0"/>
              <a:buChar char="•"/>
            </a:pPr>
            <a:r>
              <a:rPr lang="en-US" dirty="0"/>
              <a:t>King Leopold of Belgium laid claim to the huge Congo Basin.</a:t>
            </a:r>
          </a:p>
          <a:p>
            <a:pPr marL="742950" lvl="1" indent="-285750">
              <a:buFont typeface="Arial" pitchFamily="34" charset="0"/>
              <a:buChar char="•"/>
            </a:pPr>
            <a:r>
              <a:rPr lang="en-US" dirty="0"/>
              <a:t>Caught in the frenzy, Portugal felt obliged to extend its old claims, going back to the 16</a:t>
            </a:r>
            <a:r>
              <a:rPr lang="en-US" baseline="30000" dirty="0"/>
              <a:t>th</a:t>
            </a:r>
            <a:r>
              <a:rPr lang="en-US" dirty="0"/>
              <a:t> century, to enormous parts of Angola and </a:t>
            </a:r>
            <a:r>
              <a:rPr lang="en-US" dirty="0" smtClean="0"/>
              <a:t>Mozambique.</a:t>
            </a:r>
          </a:p>
          <a:p>
            <a:pPr marL="742950" lvl="1" indent="-285750">
              <a:buFont typeface="Arial" pitchFamily="34" charset="0"/>
              <a:buChar char="•"/>
            </a:pPr>
            <a:r>
              <a:rPr lang="en-US" dirty="0" smtClean="0"/>
              <a:t>Germany arrived very late in the “Scramble” in 1881, with hardly anything left.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687" y="366273"/>
            <a:ext cx="4390476" cy="5666667"/>
          </a:xfrm>
        </p:spPr>
      </p:pic>
      <p:sp>
        <p:nvSpPr>
          <p:cNvPr id="6" name="5-Point Star 5"/>
          <p:cNvSpPr/>
          <p:nvPr/>
        </p:nvSpPr>
        <p:spPr>
          <a:xfrm>
            <a:off x="6934200" y="1295400"/>
            <a:ext cx="3048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916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africa-globe[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09700" y="266700"/>
            <a:ext cx="6515100" cy="6515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Berlin Conference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Conflict among the European nations?</a:t>
            </a:r>
          </a:p>
          <a:p>
            <a:r>
              <a:rPr lang="en-US" dirty="0" smtClean="0"/>
              <a:t>You bet!</a:t>
            </a:r>
          </a:p>
          <a:p>
            <a:r>
              <a:rPr lang="en-US" dirty="0" smtClean="0"/>
              <a:t>All the European powers and the United States met in Berlin in 1885.</a:t>
            </a:r>
          </a:p>
          <a:p>
            <a:pPr marL="0" indent="0">
              <a:buNone/>
            </a:pPr>
            <a:r>
              <a:rPr lang="en-US" dirty="0" smtClean="0"/>
              <a:t>Conference</a:t>
            </a:r>
          </a:p>
          <a:p>
            <a:r>
              <a:rPr lang="en-US" dirty="0" smtClean="0"/>
              <a:t>Rules were set for the division of Africa</a:t>
            </a:r>
          </a:p>
          <a:p>
            <a:r>
              <a:rPr lang="en-US" dirty="0" smtClean="0"/>
              <a:t>Defined “occupation” as a territory defended and administered, and not simply putting up a flag with a claim of ownership.</a:t>
            </a:r>
            <a:endParaRPr lang="en-US" dirty="0"/>
          </a:p>
        </p:txBody>
      </p:sp>
    </p:spTree>
    <p:extLst>
      <p:ext uri="{BB962C8B-B14F-4D97-AF65-F5344CB8AC3E}">
        <p14:creationId xmlns:p14="http://schemas.microsoft.com/office/powerpoint/2010/main" val="164290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africa-globe[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09700" y="266700"/>
            <a:ext cx="6515100" cy="6515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US" dirty="0" smtClean="0"/>
              <a:t>Industrial nations in Europe needed natural resources and markets to expand their economies.</a:t>
            </a:r>
          </a:p>
          <a:p>
            <a:r>
              <a:rPr lang="en-US" dirty="0" smtClean="0"/>
              <a:t>Nationalism motivated European nations to compete for colonial possessions.</a:t>
            </a:r>
          </a:p>
          <a:p>
            <a:r>
              <a:rPr lang="en-US" dirty="0" smtClean="0"/>
              <a:t>European economic, military, and political power forced colonized countries to trade on European terms.</a:t>
            </a:r>
          </a:p>
          <a:p>
            <a:r>
              <a:rPr lang="en-US" dirty="0" smtClean="0"/>
              <a:t>These nations competed to control Africa in order to secure their own economies and political success.</a:t>
            </a:r>
          </a:p>
          <a:p>
            <a:pPr marL="0" indent="0">
              <a:buNone/>
            </a:pPr>
            <a:endParaRPr lang="en-US" dirty="0" smtClean="0"/>
          </a:p>
          <a:p>
            <a:pPr marL="0" indent="0">
              <a:buNone/>
            </a:pPr>
            <a:r>
              <a:rPr lang="en-US" dirty="0" smtClean="0">
                <a:hlinkClick r:id="rId3"/>
              </a:rPr>
              <a:t>Crash Course: Imperialism</a:t>
            </a:r>
            <a:endParaRPr lang="en-US" dirty="0"/>
          </a:p>
        </p:txBody>
      </p:sp>
    </p:spTree>
    <p:extLst>
      <p:ext uri="{BB962C8B-B14F-4D97-AF65-F5344CB8AC3E}">
        <p14:creationId xmlns:p14="http://schemas.microsoft.com/office/powerpoint/2010/main" val="164290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africa-globe[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09700" y="266700"/>
            <a:ext cx="6515100" cy="6515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5604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africa-globe[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09700" y="266700"/>
            <a:ext cx="6515100" cy="6515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84232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africa-globe[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09700" y="266700"/>
            <a:ext cx="6515100" cy="6515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70987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africa-globe[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09700" y="266700"/>
            <a:ext cx="6515100" cy="6515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Imperialism</a:t>
            </a:r>
            <a:endParaRPr lang="en-US" dirty="0"/>
          </a:p>
        </p:txBody>
      </p:sp>
      <p:sp>
        <p:nvSpPr>
          <p:cNvPr id="3" name="Content Placeholder 2"/>
          <p:cNvSpPr>
            <a:spLocks noGrp="1"/>
          </p:cNvSpPr>
          <p:nvPr>
            <p:ph idx="1"/>
          </p:nvPr>
        </p:nvSpPr>
        <p:spPr/>
        <p:txBody>
          <a:bodyPr/>
          <a:lstStyle/>
          <a:p>
            <a:r>
              <a:rPr lang="en-US" dirty="0" smtClean="0"/>
              <a:t>Imperialism</a:t>
            </a:r>
          </a:p>
          <a:p>
            <a:r>
              <a:rPr lang="en-US" dirty="0" smtClean="0"/>
              <a:t>The Scramble for Africa</a:t>
            </a:r>
          </a:p>
          <a:p>
            <a:r>
              <a:rPr lang="en-US" dirty="0" smtClean="0"/>
              <a:t>Berlin Conference</a:t>
            </a:r>
            <a:endParaRPr lang="en-US" dirty="0"/>
          </a:p>
        </p:txBody>
      </p:sp>
    </p:spTree>
    <p:extLst>
      <p:ext uri="{BB962C8B-B14F-4D97-AF65-F5344CB8AC3E}">
        <p14:creationId xmlns:p14="http://schemas.microsoft.com/office/powerpoint/2010/main" val="1259776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africa-globe[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09700" y="266700"/>
            <a:ext cx="6515100" cy="6515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Imperialism</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Define</a:t>
            </a:r>
          </a:p>
          <a:p>
            <a:r>
              <a:rPr lang="en-US" dirty="0" smtClean="0"/>
              <a:t>The creation and/or maintenance of an unequal economic, cultural, and territorial relationship, usually between states and often in the form of an empire, based on domination and subordination.</a:t>
            </a:r>
          </a:p>
          <a:p>
            <a:pPr marL="0" indent="0">
              <a:buNone/>
            </a:pPr>
            <a:r>
              <a:rPr lang="en-US" dirty="0" smtClean="0"/>
              <a:t>Why did European countries imperialize?</a:t>
            </a:r>
          </a:p>
          <a:p>
            <a:r>
              <a:rPr lang="en-US" dirty="0" smtClean="0"/>
              <a:t>Industrial nations in Europe needed natural resources and markets to expand their economies.</a:t>
            </a:r>
          </a:p>
          <a:p>
            <a:r>
              <a:rPr lang="en-US" dirty="0" smtClean="0"/>
              <a:t>Nationalism motivated European nations to compete for colonial possessions.  These nations competed to control Africa and Asia in order to secure their own economic and political success.</a:t>
            </a:r>
            <a:endParaRPr lang="en-US" dirty="0"/>
          </a:p>
        </p:txBody>
      </p:sp>
    </p:spTree>
    <p:extLst>
      <p:ext uri="{BB962C8B-B14F-4D97-AF65-F5344CB8AC3E}">
        <p14:creationId xmlns:p14="http://schemas.microsoft.com/office/powerpoint/2010/main" val="125977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africa-globe[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09700" y="266700"/>
            <a:ext cx="6515100" cy="6515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Imperialism</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Forms</a:t>
            </a:r>
          </a:p>
          <a:p>
            <a:r>
              <a:rPr lang="en-US" dirty="0" smtClean="0"/>
              <a:t>Colony</a:t>
            </a:r>
          </a:p>
          <a:p>
            <a:pPr marL="457200" lvl="1" indent="0">
              <a:buNone/>
            </a:pPr>
            <a:r>
              <a:rPr lang="en-US" dirty="0" smtClean="0"/>
              <a:t>A territory under the immediate political control of another country, but does not form part of the country.</a:t>
            </a:r>
          </a:p>
          <a:p>
            <a:r>
              <a:rPr lang="en-US" dirty="0" smtClean="0"/>
              <a:t>Protectorate</a:t>
            </a:r>
          </a:p>
          <a:p>
            <a:pPr marL="457200" lvl="1" indent="0">
              <a:buNone/>
            </a:pPr>
            <a:r>
              <a:rPr lang="en-US" dirty="0" smtClean="0"/>
              <a:t>A country under the protection of another country, usually in exchange for something else.  </a:t>
            </a:r>
          </a:p>
          <a:p>
            <a:pPr marL="457200" lvl="1" indent="0">
              <a:buNone/>
            </a:pPr>
            <a:r>
              <a:rPr lang="en-US" dirty="0" smtClean="0"/>
              <a:t>They are otherwise politically autonomous.</a:t>
            </a:r>
          </a:p>
          <a:p>
            <a:r>
              <a:rPr lang="en-US" dirty="0" smtClean="0"/>
              <a:t>Sphere of Influence</a:t>
            </a:r>
          </a:p>
          <a:p>
            <a:pPr marL="457200" lvl="1" indent="0">
              <a:buNone/>
            </a:pPr>
            <a:r>
              <a:rPr lang="en-US" dirty="0" smtClean="0"/>
              <a:t>A country that is predominantly influenced by another country, usually by military and/or economic intervention.</a:t>
            </a:r>
          </a:p>
          <a:p>
            <a:pPr marL="457200" lvl="1" indent="0">
              <a:buNone/>
            </a:pPr>
            <a:r>
              <a:rPr lang="en-US" dirty="0" smtClean="0"/>
              <a:t>They are politically autonomous.</a:t>
            </a:r>
            <a:endParaRPr lang="en-US" dirty="0"/>
          </a:p>
        </p:txBody>
      </p:sp>
    </p:spTree>
    <p:extLst>
      <p:ext uri="{BB962C8B-B14F-4D97-AF65-F5344CB8AC3E}">
        <p14:creationId xmlns:p14="http://schemas.microsoft.com/office/powerpoint/2010/main" val="125977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717550"/>
          </a:xfrm>
        </p:spPr>
        <p:txBody>
          <a:bodyPr>
            <a:noAutofit/>
          </a:bodyPr>
          <a:lstStyle/>
          <a:p>
            <a:pPr algn="ctr"/>
            <a:r>
              <a:rPr lang="en-US" sz="2800" dirty="0" smtClean="0"/>
              <a:t>“The Scramble for Africa”</a:t>
            </a:r>
            <a:endParaRPr lang="en-US" sz="2800" dirty="0"/>
          </a:p>
        </p:txBody>
      </p:sp>
      <p:sp>
        <p:nvSpPr>
          <p:cNvPr id="4" name="Text Placeholder 3"/>
          <p:cNvSpPr>
            <a:spLocks noGrp="1"/>
          </p:cNvSpPr>
          <p:nvPr>
            <p:ph type="body" sz="half" idx="2"/>
          </p:nvPr>
        </p:nvSpPr>
        <p:spPr>
          <a:xfrm>
            <a:off x="457200" y="1219200"/>
            <a:ext cx="3008313" cy="4906963"/>
          </a:xfrm>
        </p:spPr>
        <p:txBody>
          <a:bodyPr>
            <a:normAutofit/>
          </a:bodyPr>
          <a:lstStyle/>
          <a:p>
            <a:r>
              <a:rPr lang="en-US" sz="2000" dirty="0" smtClean="0"/>
              <a:t>Congress of Vienna</a:t>
            </a:r>
          </a:p>
          <a:p>
            <a:pPr marL="285750" indent="-285750">
              <a:buFont typeface="Arial" pitchFamily="34" charset="0"/>
              <a:buChar char="•"/>
            </a:pPr>
            <a:r>
              <a:rPr lang="en-US" sz="2000" dirty="0" smtClean="0"/>
              <a:t>Meeting to clean up the mess left by Napoleon… </a:t>
            </a:r>
          </a:p>
          <a:p>
            <a:pPr marL="285750" indent="-285750">
              <a:buFont typeface="Arial" pitchFamily="34" charset="0"/>
              <a:buChar char="•"/>
            </a:pPr>
            <a:r>
              <a:rPr lang="en-US" sz="2000" dirty="0" smtClean="0"/>
              <a:t>And focused on the “Balance of Power” Doctrine.</a:t>
            </a:r>
          </a:p>
          <a:p>
            <a:pPr marL="285750" indent="-285750">
              <a:buFont typeface="Arial" pitchFamily="34" charset="0"/>
              <a:buChar char="•"/>
            </a:pPr>
            <a:r>
              <a:rPr lang="en-US" sz="2000" dirty="0" smtClean="0"/>
              <a:t>The Congress of Vienna granted Great Britain the Cape Colony in South Africa, an important port on the sea route to India</a:t>
            </a:r>
            <a:endParaRPr lang="en-US" sz="2000" dirty="0"/>
          </a:p>
        </p:txBody>
      </p:sp>
      <p:sp>
        <p:nvSpPr>
          <p:cNvPr id="3" name="Content Placeholder 2"/>
          <p:cNvSpPr>
            <a:spLocks noGrp="1"/>
          </p:cNvSpPr>
          <p:nvPr>
            <p:ph idx="1"/>
          </p:nvPr>
        </p:nvSpPr>
        <p:spPr/>
        <p:txBody>
          <a:bodyPr/>
          <a:lstStyle/>
          <a:p>
            <a:endParaRPr lang="en-US"/>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106" y="365523"/>
            <a:ext cx="4391638" cy="5668166"/>
          </a:xfrm>
          <a:prstGeom prst="rect">
            <a:avLst/>
          </a:prstGeom>
        </p:spPr>
      </p:pic>
    </p:spTree>
    <p:extLst>
      <p:ext uri="{BB962C8B-B14F-4D97-AF65-F5344CB8AC3E}">
        <p14:creationId xmlns:p14="http://schemas.microsoft.com/office/powerpoint/2010/main" val="53505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717550"/>
          </a:xfrm>
        </p:spPr>
        <p:txBody>
          <a:bodyPr>
            <a:noAutofit/>
          </a:bodyPr>
          <a:lstStyle/>
          <a:p>
            <a:pPr algn="ctr"/>
            <a:r>
              <a:rPr lang="en-US" sz="2800" dirty="0" smtClean="0"/>
              <a:t>“The Scramble for Africa”</a:t>
            </a:r>
            <a:endParaRPr lang="en-US" sz="2800" dirty="0"/>
          </a:p>
        </p:txBody>
      </p:sp>
      <p:sp>
        <p:nvSpPr>
          <p:cNvPr id="4" name="Text Placeholder 3"/>
          <p:cNvSpPr>
            <a:spLocks noGrp="1"/>
          </p:cNvSpPr>
          <p:nvPr>
            <p:ph type="body" sz="half" idx="2"/>
          </p:nvPr>
        </p:nvSpPr>
        <p:spPr>
          <a:xfrm>
            <a:off x="457200" y="1219200"/>
            <a:ext cx="3008313" cy="5638800"/>
          </a:xfrm>
        </p:spPr>
        <p:txBody>
          <a:bodyPr>
            <a:normAutofit/>
          </a:bodyPr>
          <a:lstStyle/>
          <a:p>
            <a:r>
              <a:rPr lang="en-US" dirty="0" smtClean="0"/>
              <a:t>The Suez Canal</a:t>
            </a:r>
          </a:p>
          <a:p>
            <a:pPr marL="285750" indent="-285750">
              <a:buFont typeface="Arial" pitchFamily="34" charset="0"/>
              <a:buChar char="•"/>
            </a:pPr>
            <a:r>
              <a:rPr lang="en-US" dirty="0" smtClean="0"/>
              <a:t>Before 1867, there was no sea route from the Mediterranean to the Red Sea, other than the long way around the tip of Africa and into the Indian Ocean.</a:t>
            </a:r>
          </a:p>
          <a:p>
            <a:pPr marL="285750" indent="-285750">
              <a:buFont typeface="Arial" pitchFamily="34" charset="0"/>
              <a:buChar char="•"/>
            </a:pPr>
            <a:r>
              <a:rPr lang="en-US" dirty="0" smtClean="0"/>
              <a:t>In 1867, Suez Canal was built across Egyptian territory which allowed steamships to get to India without having to go around the southern tip of Africa, decreasing the importance of the Cape Colony.</a:t>
            </a:r>
          </a:p>
          <a:p>
            <a:pPr marL="285750" indent="-285750">
              <a:buFont typeface="Arial" pitchFamily="34" charset="0"/>
              <a:buChar char="•"/>
            </a:pPr>
            <a:r>
              <a:rPr lang="en-US" dirty="0" smtClean="0"/>
              <a:t>However, the Egyptian government was unstable and in 1882…</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106" y="365523"/>
            <a:ext cx="4391638" cy="5668166"/>
          </a:xfrm>
        </p:spPr>
      </p:pic>
      <p:sp>
        <p:nvSpPr>
          <p:cNvPr id="3" name="5-Point Star 2"/>
          <p:cNvSpPr/>
          <p:nvPr/>
        </p:nvSpPr>
        <p:spPr>
          <a:xfrm>
            <a:off x="6934200" y="137160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06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animEffect transition="in" filter="fade">
                                      <p:cBhvr>
                                        <p:cTn id="9" dur="500"/>
                                        <p:tgtEl>
                                          <p:spTgt spid="4">
                                            <p:txEl>
                                              <p:pRg st="2" end="2"/>
                                            </p:txEl>
                                          </p:spTgt>
                                        </p:tgtEl>
                                      </p:cBhvr>
                                    </p:animEffect>
                                  </p:childTnLst>
                                </p:cTn>
                              </p:par>
                              <p:par>
                                <p:cTn id="10" presetID="6" presetClass="emph" presetSubtype="0" repeatCount="indefinite" fill="hold" grpId="1" nodeType="withEffect">
                                  <p:stCondLst>
                                    <p:cond delay="0"/>
                                  </p:stCondLst>
                                  <p:endCondLst>
                                    <p:cond evt="onNext" delay="0">
                                      <p:tgtEl>
                                        <p:sldTgt/>
                                      </p:tgtEl>
                                    </p:cond>
                                  </p:endCondLst>
                                  <p:childTnLst>
                                    <p:animScale>
                                      <p:cBhvr>
                                        <p:cTn id="11" dur="2000" fill="hold"/>
                                        <p:tgtEl>
                                          <p:spTgt spid="3"/>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717550"/>
          </a:xfrm>
        </p:spPr>
        <p:txBody>
          <a:bodyPr>
            <a:noAutofit/>
          </a:bodyPr>
          <a:lstStyle/>
          <a:p>
            <a:pPr algn="ctr"/>
            <a:r>
              <a:rPr lang="en-US" sz="2800" dirty="0" smtClean="0"/>
              <a:t>“The Scramble for Africa”</a:t>
            </a:r>
            <a:endParaRPr lang="en-US" sz="2800" dirty="0"/>
          </a:p>
        </p:txBody>
      </p:sp>
      <p:sp>
        <p:nvSpPr>
          <p:cNvPr id="4" name="Text Placeholder 3"/>
          <p:cNvSpPr>
            <a:spLocks noGrp="1"/>
          </p:cNvSpPr>
          <p:nvPr>
            <p:ph type="body" sz="half" idx="2"/>
          </p:nvPr>
        </p:nvSpPr>
        <p:spPr>
          <a:xfrm>
            <a:off x="457200" y="1219200"/>
            <a:ext cx="3008313" cy="5638800"/>
          </a:xfrm>
        </p:spPr>
        <p:txBody>
          <a:bodyPr>
            <a:normAutofit/>
          </a:bodyPr>
          <a:lstStyle/>
          <a:p>
            <a:r>
              <a:rPr lang="en-US" dirty="0" smtClean="0"/>
              <a:t>The Suez Canal</a:t>
            </a:r>
          </a:p>
          <a:p>
            <a:pPr marL="285750" indent="-285750">
              <a:buFont typeface="Arial" pitchFamily="34" charset="0"/>
              <a:buChar char="•"/>
            </a:pPr>
            <a:r>
              <a:rPr lang="en-US" dirty="0" smtClean="0"/>
              <a:t>Before 1867, there was no sea route from the Mediterranean to the Red Sea, other than the long way around the tip of Africa and into the Indian Ocean.</a:t>
            </a:r>
          </a:p>
          <a:p>
            <a:pPr marL="285750" indent="-285750">
              <a:buFont typeface="Arial" pitchFamily="34" charset="0"/>
              <a:buChar char="•"/>
            </a:pPr>
            <a:r>
              <a:rPr lang="en-US" dirty="0" smtClean="0"/>
              <a:t>In 1867, Suez Canal was built across Egyptian territory which allowed steamships to get to India without having to go around the southern tip of Africa, decreasing the importance of the Cape Colony.</a:t>
            </a:r>
          </a:p>
          <a:p>
            <a:pPr marL="285750" indent="-285750">
              <a:buFont typeface="Arial" pitchFamily="34" charset="0"/>
              <a:buChar char="•"/>
            </a:pPr>
            <a:r>
              <a:rPr lang="en-US" dirty="0" smtClean="0"/>
              <a:t>However, the Egyptian government was unstable and in 1882… </a:t>
            </a:r>
          </a:p>
          <a:p>
            <a:r>
              <a:rPr lang="en-US" dirty="0" smtClean="0"/>
              <a:t>       Britain took over the                </a:t>
            </a:r>
          </a:p>
          <a:p>
            <a:r>
              <a:rPr lang="en-US" dirty="0"/>
              <a:t> </a:t>
            </a:r>
            <a:r>
              <a:rPr lang="en-US" dirty="0" smtClean="0"/>
              <a:t>      administration of the country…</a:t>
            </a:r>
          </a:p>
          <a:p>
            <a:r>
              <a:rPr lang="en-US" dirty="0"/>
              <a:t> </a:t>
            </a:r>
            <a:r>
              <a:rPr lang="en-US" dirty="0" smtClean="0"/>
              <a:t>      thus beginning the Scramble for </a:t>
            </a:r>
          </a:p>
          <a:p>
            <a:r>
              <a:rPr lang="en-US" dirty="0"/>
              <a:t> </a:t>
            </a:r>
            <a:r>
              <a:rPr lang="en-US" dirty="0" smtClean="0"/>
              <a:t>      Africa.</a:t>
            </a:r>
          </a:p>
          <a:p>
            <a:r>
              <a:rPr lang="en-US" dirty="0"/>
              <a:t> </a:t>
            </a:r>
            <a:r>
              <a:rPr lang="en-US" dirty="0" smtClean="0"/>
              <a:t>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106" y="365523"/>
            <a:ext cx="4391638" cy="5668166"/>
          </a:xfrm>
        </p:spPr>
      </p:pic>
      <p:sp>
        <p:nvSpPr>
          <p:cNvPr id="3" name="5-Point Star 2"/>
          <p:cNvSpPr/>
          <p:nvPr/>
        </p:nvSpPr>
        <p:spPr>
          <a:xfrm>
            <a:off x="6934200" y="1295400"/>
            <a:ext cx="3048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44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animEffect transition="in" filter="fade">
                                      <p:cBhvr>
                                        <p:cTn id="1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717550"/>
          </a:xfrm>
        </p:spPr>
        <p:txBody>
          <a:bodyPr>
            <a:noAutofit/>
          </a:bodyPr>
          <a:lstStyle/>
          <a:p>
            <a:pPr algn="ctr"/>
            <a:r>
              <a:rPr lang="en-US" sz="2800" dirty="0" smtClean="0"/>
              <a:t>“The Scramble for Africa”</a:t>
            </a:r>
            <a:endParaRPr lang="en-US" sz="2800" dirty="0"/>
          </a:p>
        </p:txBody>
      </p:sp>
      <p:sp>
        <p:nvSpPr>
          <p:cNvPr id="4" name="Text Placeholder 3"/>
          <p:cNvSpPr>
            <a:spLocks noGrp="1"/>
          </p:cNvSpPr>
          <p:nvPr>
            <p:ph type="body" sz="half" idx="2"/>
          </p:nvPr>
        </p:nvSpPr>
        <p:spPr>
          <a:xfrm>
            <a:off x="457200" y="1219200"/>
            <a:ext cx="3008313" cy="4906963"/>
          </a:xfrm>
        </p:spPr>
        <p:txBody>
          <a:bodyPr/>
          <a:lstStyle/>
          <a:p>
            <a:r>
              <a:rPr lang="en-US" dirty="0" smtClean="0"/>
              <a:t>The Scramble</a:t>
            </a:r>
          </a:p>
          <a:p>
            <a:pPr marL="285750" indent="-285750">
              <a:buFont typeface="Arial" pitchFamily="34" charset="0"/>
              <a:buChar char="•"/>
            </a:pPr>
            <a:r>
              <a:rPr lang="en-US" dirty="0" smtClean="0"/>
              <a:t>Little by little,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106" y="365523"/>
            <a:ext cx="4391638" cy="5668166"/>
          </a:xfrm>
        </p:spPr>
      </p:pic>
      <p:sp>
        <p:nvSpPr>
          <p:cNvPr id="6" name="5-Point Star 5"/>
          <p:cNvSpPr/>
          <p:nvPr/>
        </p:nvSpPr>
        <p:spPr>
          <a:xfrm>
            <a:off x="6934200" y="1295400"/>
            <a:ext cx="3048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887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1635</TotalTime>
  <Words>1489</Words>
  <Application>Microsoft Office PowerPoint</Application>
  <PresentationFormat>On-screen Show (4:3)</PresentationFormat>
  <Paragraphs>153</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Do Now:</vt:lpstr>
      <vt:lpstr>Objective: Imperialism</vt:lpstr>
      <vt:lpstr>Imperialism</vt:lpstr>
      <vt:lpstr>Imperialism</vt:lpstr>
      <vt:lpstr>Imperialism</vt:lpstr>
      <vt:lpstr>“The Scramble for Africa”</vt:lpstr>
      <vt:lpstr>“The Scramble for Africa”</vt:lpstr>
      <vt:lpstr>“The Scramble for Africa”</vt:lpstr>
      <vt:lpstr>“The Scramble for Africa”</vt:lpstr>
      <vt:lpstr>“The Scramble for Africa”</vt:lpstr>
      <vt:lpstr>“The Scramble for Africa”</vt:lpstr>
      <vt:lpstr>“The Scramble for Africa”</vt:lpstr>
      <vt:lpstr>“The Scramble for Africa”</vt:lpstr>
      <vt:lpstr>“The Scramble for Africa”</vt:lpstr>
      <vt:lpstr>“The Scramble for Africa”</vt:lpstr>
      <vt:lpstr>“The Scramble for Africa”</vt:lpstr>
      <vt:lpstr>“The Scramble for Africa”</vt:lpstr>
      <vt:lpstr>“The Scramble for Africa”</vt:lpstr>
      <vt:lpstr>“The Scramble for Africa”</vt:lpstr>
      <vt:lpstr>“The Scramble for Africa”</vt:lpstr>
      <vt:lpstr>“The Scramble for Africa”</vt:lpstr>
      <vt:lpstr>“The Scramble for Africa”</vt:lpstr>
      <vt:lpstr>Berlin Conference</vt:lpstr>
      <vt:lpstr>Conclusion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Default Name</dc:creator>
  <cp:lastModifiedBy>Hana A. Hecht (hahecht)</cp:lastModifiedBy>
  <cp:revision>19</cp:revision>
  <dcterms:created xsi:type="dcterms:W3CDTF">2013-02-11T01:52:50Z</dcterms:created>
  <dcterms:modified xsi:type="dcterms:W3CDTF">2016-02-03T02:40:55Z</dcterms:modified>
</cp:coreProperties>
</file>