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9" r:id="rId3"/>
    <p:sldId id="260" r:id="rId4"/>
    <p:sldId id="261" r:id="rId5"/>
    <p:sldId id="262" r:id="rId6"/>
    <p:sldId id="263" r:id="rId7"/>
    <p:sldId id="264" r:id="rId8"/>
    <p:sldId id="265" r:id="rId9"/>
    <p:sldId id="266" r:id="rId10"/>
    <p:sldId id="267" r:id="rId11"/>
    <p:sldId id="268" r:id="rId12"/>
    <p:sldId id="256" r:id="rId13"/>
    <p:sldId id="257" r:id="rId14"/>
    <p:sldId id="258" r:id="rId15"/>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48" y="5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07574D-4E9C-4762-AE24-650F225579A7}"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8BA6A-7082-4707-9512-5C0EFF44B396}" type="slidenum">
              <a:rPr lang="en-US" smtClean="0"/>
              <a:t>‹#›</a:t>
            </a:fld>
            <a:endParaRPr lang="en-US"/>
          </a:p>
        </p:txBody>
      </p:sp>
    </p:spTree>
    <p:extLst>
      <p:ext uri="{BB962C8B-B14F-4D97-AF65-F5344CB8AC3E}">
        <p14:creationId xmlns:p14="http://schemas.microsoft.com/office/powerpoint/2010/main" val="1156296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7574D-4E9C-4762-AE24-650F225579A7}"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8BA6A-7082-4707-9512-5C0EFF44B396}" type="slidenum">
              <a:rPr lang="en-US" smtClean="0"/>
              <a:t>‹#›</a:t>
            </a:fld>
            <a:endParaRPr lang="en-US"/>
          </a:p>
        </p:txBody>
      </p:sp>
    </p:spTree>
    <p:extLst>
      <p:ext uri="{BB962C8B-B14F-4D97-AF65-F5344CB8AC3E}">
        <p14:creationId xmlns:p14="http://schemas.microsoft.com/office/powerpoint/2010/main" val="3420669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7574D-4E9C-4762-AE24-650F225579A7}"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8BA6A-7082-4707-9512-5C0EFF44B396}" type="slidenum">
              <a:rPr lang="en-US" smtClean="0"/>
              <a:t>‹#›</a:t>
            </a:fld>
            <a:endParaRPr lang="en-US"/>
          </a:p>
        </p:txBody>
      </p:sp>
    </p:spTree>
    <p:extLst>
      <p:ext uri="{BB962C8B-B14F-4D97-AF65-F5344CB8AC3E}">
        <p14:creationId xmlns:p14="http://schemas.microsoft.com/office/powerpoint/2010/main" val="41681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7574D-4E9C-4762-AE24-650F225579A7}"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8BA6A-7082-4707-9512-5C0EFF44B396}" type="slidenum">
              <a:rPr lang="en-US" smtClean="0"/>
              <a:t>‹#›</a:t>
            </a:fld>
            <a:endParaRPr lang="en-US"/>
          </a:p>
        </p:txBody>
      </p:sp>
    </p:spTree>
    <p:extLst>
      <p:ext uri="{BB962C8B-B14F-4D97-AF65-F5344CB8AC3E}">
        <p14:creationId xmlns:p14="http://schemas.microsoft.com/office/powerpoint/2010/main" val="1988799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07574D-4E9C-4762-AE24-650F225579A7}"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8BA6A-7082-4707-9512-5C0EFF44B396}" type="slidenum">
              <a:rPr lang="en-US" smtClean="0"/>
              <a:t>‹#›</a:t>
            </a:fld>
            <a:endParaRPr lang="en-US"/>
          </a:p>
        </p:txBody>
      </p:sp>
    </p:spTree>
    <p:extLst>
      <p:ext uri="{BB962C8B-B14F-4D97-AF65-F5344CB8AC3E}">
        <p14:creationId xmlns:p14="http://schemas.microsoft.com/office/powerpoint/2010/main" val="2390348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07574D-4E9C-4762-AE24-650F225579A7}" type="datetimeFigureOut">
              <a:rPr lang="en-US" smtClean="0"/>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28BA6A-7082-4707-9512-5C0EFF44B396}" type="slidenum">
              <a:rPr lang="en-US" smtClean="0"/>
              <a:t>‹#›</a:t>
            </a:fld>
            <a:endParaRPr lang="en-US"/>
          </a:p>
        </p:txBody>
      </p:sp>
    </p:spTree>
    <p:extLst>
      <p:ext uri="{BB962C8B-B14F-4D97-AF65-F5344CB8AC3E}">
        <p14:creationId xmlns:p14="http://schemas.microsoft.com/office/powerpoint/2010/main" val="3775908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07574D-4E9C-4762-AE24-650F225579A7}" type="datetimeFigureOut">
              <a:rPr lang="en-US" smtClean="0"/>
              <a:t>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28BA6A-7082-4707-9512-5C0EFF44B396}" type="slidenum">
              <a:rPr lang="en-US" smtClean="0"/>
              <a:t>‹#›</a:t>
            </a:fld>
            <a:endParaRPr lang="en-US"/>
          </a:p>
        </p:txBody>
      </p:sp>
    </p:spTree>
    <p:extLst>
      <p:ext uri="{BB962C8B-B14F-4D97-AF65-F5344CB8AC3E}">
        <p14:creationId xmlns:p14="http://schemas.microsoft.com/office/powerpoint/2010/main" val="3577313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07574D-4E9C-4762-AE24-650F225579A7}" type="datetimeFigureOut">
              <a:rPr lang="en-US" smtClean="0"/>
              <a:t>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28BA6A-7082-4707-9512-5C0EFF44B396}" type="slidenum">
              <a:rPr lang="en-US" smtClean="0"/>
              <a:t>‹#›</a:t>
            </a:fld>
            <a:endParaRPr lang="en-US"/>
          </a:p>
        </p:txBody>
      </p:sp>
    </p:spTree>
    <p:extLst>
      <p:ext uri="{BB962C8B-B14F-4D97-AF65-F5344CB8AC3E}">
        <p14:creationId xmlns:p14="http://schemas.microsoft.com/office/powerpoint/2010/main" val="2694210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7574D-4E9C-4762-AE24-650F225579A7}" type="datetimeFigureOut">
              <a:rPr lang="en-US" smtClean="0"/>
              <a:t>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28BA6A-7082-4707-9512-5C0EFF44B396}" type="slidenum">
              <a:rPr lang="en-US" smtClean="0"/>
              <a:t>‹#›</a:t>
            </a:fld>
            <a:endParaRPr lang="en-US"/>
          </a:p>
        </p:txBody>
      </p:sp>
    </p:spTree>
    <p:extLst>
      <p:ext uri="{BB962C8B-B14F-4D97-AF65-F5344CB8AC3E}">
        <p14:creationId xmlns:p14="http://schemas.microsoft.com/office/powerpoint/2010/main" val="3440390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07574D-4E9C-4762-AE24-650F225579A7}" type="datetimeFigureOut">
              <a:rPr lang="en-US" smtClean="0"/>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28BA6A-7082-4707-9512-5C0EFF44B396}" type="slidenum">
              <a:rPr lang="en-US" smtClean="0"/>
              <a:t>‹#›</a:t>
            </a:fld>
            <a:endParaRPr lang="en-US"/>
          </a:p>
        </p:txBody>
      </p:sp>
    </p:spTree>
    <p:extLst>
      <p:ext uri="{BB962C8B-B14F-4D97-AF65-F5344CB8AC3E}">
        <p14:creationId xmlns:p14="http://schemas.microsoft.com/office/powerpoint/2010/main" val="899376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07574D-4E9C-4762-AE24-650F225579A7}" type="datetimeFigureOut">
              <a:rPr lang="en-US" smtClean="0"/>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28BA6A-7082-4707-9512-5C0EFF44B396}" type="slidenum">
              <a:rPr lang="en-US" smtClean="0"/>
              <a:t>‹#›</a:t>
            </a:fld>
            <a:endParaRPr lang="en-US"/>
          </a:p>
        </p:txBody>
      </p:sp>
    </p:spTree>
    <p:extLst>
      <p:ext uri="{BB962C8B-B14F-4D97-AF65-F5344CB8AC3E}">
        <p14:creationId xmlns:p14="http://schemas.microsoft.com/office/powerpoint/2010/main" val="1839129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07574D-4E9C-4762-AE24-650F225579A7}" type="datetimeFigureOut">
              <a:rPr lang="en-US" smtClean="0"/>
              <a:t>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8BA6A-7082-4707-9512-5C0EFF44B396}" type="slidenum">
              <a:rPr lang="en-US" smtClean="0"/>
              <a:t>‹#›</a:t>
            </a:fld>
            <a:endParaRPr lang="en-US"/>
          </a:p>
        </p:txBody>
      </p:sp>
    </p:spTree>
    <p:extLst>
      <p:ext uri="{BB962C8B-B14F-4D97-AF65-F5344CB8AC3E}">
        <p14:creationId xmlns:p14="http://schemas.microsoft.com/office/powerpoint/2010/main" val="1990616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090486[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652300" y="228600"/>
            <a:ext cx="8034499" cy="656009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199" y="-62345"/>
            <a:ext cx="8229600" cy="1143000"/>
          </a:xfrm>
        </p:spPr>
        <p:txBody>
          <a:bodyPr/>
          <a:lstStyle/>
          <a:p>
            <a:r>
              <a:rPr lang="en-US" dirty="0" smtClean="0"/>
              <a:t>Do Now</a:t>
            </a:r>
            <a:endParaRPr lang="en-US" dirty="0"/>
          </a:p>
        </p:txBody>
      </p:sp>
      <p:sp>
        <p:nvSpPr>
          <p:cNvPr id="3" name="Content Placeholder 2"/>
          <p:cNvSpPr>
            <a:spLocks noGrp="1"/>
          </p:cNvSpPr>
          <p:nvPr>
            <p:ph idx="1"/>
          </p:nvPr>
        </p:nvSpPr>
        <p:spPr>
          <a:xfrm>
            <a:off x="0" y="838200"/>
            <a:ext cx="9144000" cy="5950498"/>
          </a:xfrm>
        </p:spPr>
        <p:txBody>
          <a:bodyPr>
            <a:normAutofit fontScale="62500" lnSpcReduction="20000"/>
          </a:bodyPr>
          <a:lstStyle/>
          <a:p>
            <a:pPr marL="0" indent="0" algn="ctr">
              <a:buNone/>
            </a:pPr>
            <a:r>
              <a:rPr lang="en-US" dirty="0" smtClean="0"/>
              <a:t>Grab today’s Agenda (7:7) and turn in your SAS Worksheet.</a:t>
            </a:r>
          </a:p>
          <a:p>
            <a:pPr marL="0" indent="0" algn="ctr">
              <a:buNone/>
            </a:pPr>
            <a:r>
              <a:rPr lang="en-US" dirty="0" smtClean="0"/>
              <a:t>Read the story below (or on your Agenda) and consider the questions that follow.</a:t>
            </a:r>
          </a:p>
          <a:p>
            <a:pPr marL="0" indent="0" algn="ctr">
              <a:buNone/>
            </a:pPr>
            <a:endParaRPr lang="en-US" dirty="0" smtClean="0"/>
          </a:p>
          <a:p>
            <a:pPr marL="0" indent="0">
              <a:buNone/>
            </a:pPr>
            <a:r>
              <a:rPr lang="en-US" i="1" dirty="0"/>
              <a:t>I wish you could see my passage [entry hall] sometimes.  The other day when I set off to pay George a visit I could not help thinking how strange it would have seemed at home.  It was a rainy day, so all the servants were at home.  The two tailors were sitting in one window, making a new gown for me, and Rosina by them chopping up her betel-nut; at the opposite window were my two Dacca embroiderers working at a large frame, and the sentry, in an ecstasy of admiration mounting guard over them.  There was the bearer standing upright, in a sweet sleep, pulling away at my </a:t>
            </a:r>
            <a:r>
              <a:rPr lang="en-US" i="1" dirty="0" err="1"/>
              <a:t>punkah</a:t>
            </a:r>
            <a:r>
              <a:rPr lang="en-US" i="1" dirty="0"/>
              <a:t> [canvas fan].  My own five servants were sitting in a circle, with an English spelling-book, which they were learning by heart; and my </a:t>
            </a:r>
            <a:r>
              <a:rPr lang="en-US" i="1" dirty="0" err="1"/>
              <a:t>jemadar</a:t>
            </a:r>
            <a:r>
              <a:rPr lang="en-US" i="1" dirty="0"/>
              <a:t> [head of household staff] who, out of compliment to me, has taken to draw, was sketching a bird.  [My dog] Chance’s servant was waiting at the end of the passage for his “little excellency” to go out walking, and a Chinese was waiting with some rolls of satin that he had brought to show</a:t>
            </a:r>
            <a:r>
              <a:rPr lang="en-US" i="1" dirty="0" smtClean="0"/>
              <a:t>.</a:t>
            </a:r>
          </a:p>
          <a:p>
            <a:pPr marL="0" indent="0">
              <a:buNone/>
            </a:pPr>
            <a:endParaRPr lang="en-US" i="1" dirty="0" smtClean="0"/>
          </a:p>
          <a:p>
            <a:pPr marL="0" indent="0">
              <a:buNone/>
            </a:pPr>
            <a:r>
              <a:rPr lang="en-US" dirty="0" smtClean="0"/>
              <a:t>This is from a letter written by Miss Eden, living in British India.</a:t>
            </a:r>
          </a:p>
          <a:p>
            <a:pPr marL="0" indent="0">
              <a:buNone/>
            </a:pPr>
            <a:r>
              <a:rPr lang="en-US" dirty="0" smtClean="0"/>
              <a:t>1.  According to this passage, what benefits do British citizens have living in India?</a:t>
            </a:r>
          </a:p>
          <a:p>
            <a:pPr marL="0" indent="0">
              <a:buNone/>
            </a:pPr>
            <a:r>
              <a:rPr lang="en-US" dirty="0" smtClean="0"/>
              <a:t>2.  Why, do you think, the British might consider imperialism a benefit to Indian citizens?</a:t>
            </a:r>
            <a:endParaRPr lang="en-US" dirty="0"/>
          </a:p>
        </p:txBody>
      </p:sp>
    </p:spTree>
    <p:extLst>
      <p:ext uri="{BB962C8B-B14F-4D97-AF65-F5344CB8AC3E}">
        <p14:creationId xmlns:p14="http://schemas.microsoft.com/office/powerpoint/2010/main" val="1074121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090486[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652300" y="228600"/>
            <a:ext cx="8034499" cy="656009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600200"/>
            <a:ext cx="8229600" cy="5188498"/>
          </a:xfrm>
        </p:spPr>
        <p:txBody>
          <a:bodyPr>
            <a:normAutofit fontScale="92500" lnSpcReduction="20000"/>
          </a:bodyPr>
          <a:lstStyle/>
          <a:p>
            <a:r>
              <a:rPr lang="en-US" dirty="0" smtClean="0"/>
              <a:t>Industrial nations in Europe needed natural resources and markets to expand their economies.</a:t>
            </a:r>
          </a:p>
          <a:p>
            <a:r>
              <a:rPr lang="en-US" dirty="0" smtClean="0"/>
              <a:t>European economic, military, and political power forced colonized countries to trade on European terms.</a:t>
            </a:r>
          </a:p>
          <a:p>
            <a:r>
              <a:rPr lang="en-US" dirty="0" smtClean="0"/>
              <a:t>Industrially produced goods flooded colonial markets and displaced their traditional industries.</a:t>
            </a:r>
          </a:p>
          <a:p>
            <a:r>
              <a:rPr lang="en-US" dirty="0" smtClean="0"/>
              <a:t>Colonized peoples resisted European domination and responded in diverse ways to Western influence.  India responded with the rise of nationalism.</a:t>
            </a:r>
            <a:endParaRPr lang="en-US" dirty="0"/>
          </a:p>
        </p:txBody>
      </p:sp>
    </p:spTree>
    <p:extLst>
      <p:ext uri="{BB962C8B-B14F-4D97-AF65-F5344CB8AC3E}">
        <p14:creationId xmlns:p14="http://schemas.microsoft.com/office/powerpoint/2010/main" val="369999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hecht\AppData\Local\Microsoft\Windows\Temporary Internet Files\Content.IE5\YCLYZ667\MC900090486[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652300" y="228600"/>
            <a:ext cx="8034499" cy="656009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76792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090486[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652300" y="228600"/>
            <a:ext cx="8034499" cy="656009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244237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YCLYZ667\MC900090486[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652300" y="228600"/>
            <a:ext cx="8034499" cy="656009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57523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hecht\AppData\Local\Microsoft\Windows\Temporary Internet Files\Content.IE5\YCLYZ667\MC900090486[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652300" y="228600"/>
            <a:ext cx="8034499" cy="656009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52300" y="685800"/>
            <a:ext cx="7772400" cy="1470025"/>
          </a:xfrm>
        </p:spPr>
        <p:txBody>
          <a:bodyPr/>
          <a:lstStyle/>
          <a:p>
            <a:r>
              <a:rPr lang="en-US" dirty="0" smtClean="0"/>
              <a:t>Objective:</a:t>
            </a:r>
            <a:br>
              <a:rPr lang="en-US" dirty="0" smtClean="0"/>
            </a:br>
            <a:r>
              <a:rPr lang="en-US" b="1" dirty="0" smtClean="0"/>
              <a:t>India</a:t>
            </a:r>
            <a:endParaRPr lang="en-US" dirty="0"/>
          </a:p>
        </p:txBody>
      </p:sp>
      <p:sp>
        <p:nvSpPr>
          <p:cNvPr id="3" name="Subtitle 2"/>
          <p:cNvSpPr>
            <a:spLocks noGrp="1"/>
          </p:cNvSpPr>
          <p:nvPr>
            <p:ph type="subTitle" idx="1"/>
          </p:nvPr>
        </p:nvSpPr>
        <p:spPr>
          <a:xfrm>
            <a:off x="380999" y="2133600"/>
            <a:ext cx="8305799" cy="4419600"/>
          </a:xfrm>
        </p:spPr>
        <p:txBody>
          <a:bodyPr>
            <a:normAutofit lnSpcReduction="10000"/>
          </a:bodyPr>
          <a:lstStyle/>
          <a:p>
            <a:r>
              <a:rPr lang="en-US" b="1" dirty="0" smtClean="0">
                <a:solidFill>
                  <a:schemeClr val="tx1"/>
                </a:solidFill>
              </a:rPr>
              <a:t>WHII.9d and e</a:t>
            </a:r>
          </a:p>
          <a:p>
            <a:r>
              <a:rPr lang="en-US" dirty="0" smtClean="0">
                <a:solidFill>
                  <a:schemeClr val="tx1"/>
                </a:solidFill>
              </a:rPr>
              <a:t>TSWDK of the effects of the Industrial Revolution during the 19</a:t>
            </a:r>
            <a:r>
              <a:rPr lang="en-US" baseline="30000" dirty="0" smtClean="0">
                <a:solidFill>
                  <a:schemeClr val="tx1"/>
                </a:solidFill>
              </a:rPr>
              <a:t>th</a:t>
            </a:r>
            <a:r>
              <a:rPr lang="en-US" dirty="0" smtClean="0">
                <a:solidFill>
                  <a:schemeClr val="tx1"/>
                </a:solidFill>
              </a:rPr>
              <a:t> century by explaining the rise of industrial economics and their link to imperialism, and by assessing the impact of European economic and military power on Asia and Africa, with emphasis on the competition for resources and the responses of colonized people.</a:t>
            </a:r>
            <a:endParaRPr lang="en-US" dirty="0">
              <a:solidFill>
                <a:schemeClr val="tx1"/>
              </a:solidFill>
            </a:endParaRPr>
          </a:p>
        </p:txBody>
      </p:sp>
    </p:spTree>
    <p:extLst>
      <p:ext uri="{BB962C8B-B14F-4D97-AF65-F5344CB8AC3E}">
        <p14:creationId xmlns:p14="http://schemas.microsoft.com/office/powerpoint/2010/main" val="1622071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090486[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652300" y="228600"/>
            <a:ext cx="8034499" cy="656009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India</a:t>
            </a:r>
            <a:endParaRPr lang="en-US" dirty="0"/>
          </a:p>
        </p:txBody>
      </p:sp>
      <p:sp>
        <p:nvSpPr>
          <p:cNvPr id="3" name="Content Placeholder 2"/>
          <p:cNvSpPr>
            <a:spLocks noGrp="1"/>
          </p:cNvSpPr>
          <p:nvPr>
            <p:ph idx="1"/>
          </p:nvPr>
        </p:nvSpPr>
        <p:spPr/>
        <p:txBody>
          <a:bodyPr/>
          <a:lstStyle/>
          <a:p>
            <a:r>
              <a:rPr lang="en-US" dirty="0" smtClean="0"/>
              <a:t>What’s been going on in India?</a:t>
            </a:r>
          </a:p>
          <a:p>
            <a:r>
              <a:rPr lang="en-US" dirty="0" smtClean="0"/>
              <a:t>British rule</a:t>
            </a:r>
            <a:endParaRPr lang="en-US" dirty="0"/>
          </a:p>
        </p:txBody>
      </p:sp>
    </p:spTree>
    <p:extLst>
      <p:ext uri="{BB962C8B-B14F-4D97-AF65-F5344CB8AC3E}">
        <p14:creationId xmlns:p14="http://schemas.microsoft.com/office/powerpoint/2010/main" val="3426240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090486[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652300" y="228600"/>
            <a:ext cx="8034499" cy="656009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What’s been going on in India?</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Imperialism</a:t>
            </a:r>
          </a:p>
          <a:p>
            <a:r>
              <a:rPr lang="en-US" dirty="0" smtClean="0"/>
              <a:t>Industrial nations in Europe needed natural resources and markets to expand their economies.  India produced an abundance of tea, making it a lucrative resource.</a:t>
            </a:r>
          </a:p>
          <a:p>
            <a:r>
              <a:rPr lang="en-US" dirty="0" smtClean="0"/>
              <a:t>British East India Company became the key importer of tea from India</a:t>
            </a:r>
          </a:p>
          <a:p>
            <a:pPr marL="0" indent="0">
              <a:buNone/>
            </a:pPr>
            <a:r>
              <a:rPr lang="en-US" dirty="0" smtClean="0"/>
              <a:t>Mughal Empire</a:t>
            </a:r>
          </a:p>
          <a:p>
            <a:r>
              <a:rPr lang="en-US" dirty="0" smtClean="0"/>
              <a:t>India was Hindu; the Mughals introduced Islam.  Leaving two major religions in India: Hinduism and Islam.</a:t>
            </a:r>
          </a:p>
          <a:p>
            <a:r>
              <a:rPr lang="en-US" dirty="0" smtClean="0"/>
              <a:t>Mughal power has declined over the years, bringing anarchy to the region.</a:t>
            </a:r>
            <a:endParaRPr lang="en-US" dirty="0"/>
          </a:p>
        </p:txBody>
      </p:sp>
    </p:spTree>
    <p:extLst>
      <p:ext uri="{BB962C8B-B14F-4D97-AF65-F5344CB8AC3E}">
        <p14:creationId xmlns:p14="http://schemas.microsoft.com/office/powerpoint/2010/main" val="612451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YCLYZ667\MC900090486[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652300" y="228600"/>
            <a:ext cx="8034499" cy="656009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What’s been going on in India?</a:t>
            </a:r>
            <a:endParaRPr lang="en-US" dirty="0"/>
          </a:p>
        </p:txBody>
      </p:sp>
      <p:sp>
        <p:nvSpPr>
          <p:cNvPr id="3" name="Content Placeholder 2"/>
          <p:cNvSpPr>
            <a:spLocks noGrp="1"/>
          </p:cNvSpPr>
          <p:nvPr>
            <p:ph sz="half" idx="1"/>
          </p:nvPr>
        </p:nvSpPr>
        <p:spPr>
          <a:xfrm>
            <a:off x="152400" y="1143000"/>
            <a:ext cx="4343400" cy="5645698"/>
          </a:xfrm>
        </p:spPr>
        <p:txBody>
          <a:bodyPr>
            <a:normAutofit fontScale="70000" lnSpcReduction="20000"/>
          </a:bodyPr>
          <a:lstStyle/>
          <a:p>
            <a:pPr marL="0" indent="0">
              <a:buNone/>
            </a:pPr>
            <a:r>
              <a:rPr lang="en-US" dirty="0" smtClean="0"/>
              <a:t>British East India Company</a:t>
            </a:r>
          </a:p>
          <a:p>
            <a:r>
              <a:rPr lang="en-US" dirty="0" smtClean="0"/>
              <a:t>Become the region’s police force in 1818.</a:t>
            </a:r>
          </a:p>
          <a:p>
            <a:r>
              <a:rPr lang="en-US" dirty="0" smtClean="0"/>
              <a:t>Administration of the subcontinent (India) was divided into two sections:</a:t>
            </a:r>
          </a:p>
          <a:p>
            <a:pPr lvl="1"/>
            <a:r>
              <a:rPr lang="en-US" dirty="0" smtClean="0"/>
              <a:t>Ruled directly by London</a:t>
            </a:r>
          </a:p>
          <a:p>
            <a:pPr lvl="1"/>
            <a:r>
              <a:rPr lang="en-US" dirty="0" smtClean="0"/>
              <a:t>Ruled by the local dynasties under British supervision</a:t>
            </a:r>
          </a:p>
          <a:p>
            <a:r>
              <a:rPr lang="en-US" dirty="0" smtClean="0"/>
              <a:t>British East India Company still served as the region’s police force, giving them enormous control over the lives of millions of people… which could be abused.</a:t>
            </a:r>
          </a:p>
          <a:p>
            <a:r>
              <a:rPr lang="en-US" dirty="0" smtClean="0"/>
              <a:t>In 1773 and 1784, British Parliament enacted legislation that give it power to control company policies and appoint the governor-general, the highest company official in India.</a:t>
            </a:r>
            <a:endParaRPr lang="en-US" dirty="0"/>
          </a:p>
        </p:txBody>
      </p:sp>
      <p:pic>
        <p:nvPicPr>
          <p:cNvPr id="7" name="Picture 2" descr="C:\Users\hahecht\Desktop\CoatOfArms.gif"/>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38399" y="2133600"/>
            <a:ext cx="4039067"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4148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090486[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652300" y="228600"/>
            <a:ext cx="8034499" cy="656009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British Rule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Life was better</a:t>
            </a:r>
          </a:p>
          <a:p>
            <a:r>
              <a:rPr lang="en-US" dirty="0" smtClean="0"/>
              <a:t>The practice of widows burning themselves on the funeral pyres of their deceased husbands was now prohibited.</a:t>
            </a:r>
          </a:p>
          <a:p>
            <a:r>
              <a:rPr lang="en-US" dirty="0" smtClean="0"/>
              <a:t>The practice of killing female infants was now prohibited.</a:t>
            </a:r>
          </a:p>
          <a:p>
            <a:r>
              <a:rPr lang="en-US" dirty="0" smtClean="0"/>
              <a:t>Steps were taken to end the seclusion of women from society.</a:t>
            </a:r>
          </a:p>
          <a:p>
            <a:r>
              <a:rPr lang="en-US" dirty="0" smtClean="0"/>
              <a:t>Secret police force stopped banditry (robbery by group) and </a:t>
            </a:r>
            <a:r>
              <a:rPr lang="en-US" i="1" dirty="0" err="1" smtClean="0"/>
              <a:t>thuggee</a:t>
            </a:r>
            <a:r>
              <a:rPr lang="en-US" dirty="0" smtClean="0"/>
              <a:t> (murder by group).</a:t>
            </a:r>
          </a:p>
          <a:p>
            <a:r>
              <a:rPr lang="en-US" dirty="0" smtClean="0"/>
              <a:t>The British introduced a comprehensive, multilevel educational system.</a:t>
            </a:r>
            <a:endParaRPr lang="en-US" dirty="0"/>
          </a:p>
        </p:txBody>
      </p:sp>
    </p:spTree>
    <p:extLst>
      <p:ext uri="{BB962C8B-B14F-4D97-AF65-F5344CB8AC3E}">
        <p14:creationId xmlns:p14="http://schemas.microsoft.com/office/powerpoint/2010/main" val="328408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YCLYZ667\MC900090486[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652300" y="228600"/>
            <a:ext cx="8034499" cy="656009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British Rule</a:t>
            </a:r>
            <a:endParaRPr lang="en-US" dirty="0"/>
          </a:p>
        </p:txBody>
      </p:sp>
      <p:sp>
        <p:nvSpPr>
          <p:cNvPr id="3" name="Content Placeholder 2"/>
          <p:cNvSpPr>
            <a:spLocks noGrp="1"/>
          </p:cNvSpPr>
          <p:nvPr>
            <p:ph sz="half" idx="1"/>
          </p:nvPr>
        </p:nvSpPr>
        <p:spPr>
          <a:xfrm>
            <a:off x="304800" y="1600200"/>
            <a:ext cx="4191000" cy="5188498"/>
          </a:xfrm>
        </p:spPr>
        <p:txBody>
          <a:bodyPr>
            <a:normAutofit fontScale="77500" lnSpcReduction="20000"/>
          </a:bodyPr>
          <a:lstStyle/>
          <a:p>
            <a:pPr marL="0" indent="0">
              <a:buNone/>
            </a:pPr>
            <a:r>
              <a:rPr lang="en-US" dirty="0" err="1" smtClean="0"/>
              <a:t>Sepoy</a:t>
            </a:r>
            <a:r>
              <a:rPr lang="en-US" dirty="0" smtClean="0"/>
              <a:t> Rebellion</a:t>
            </a:r>
          </a:p>
          <a:p>
            <a:r>
              <a:rPr lang="en-US" dirty="0" smtClean="0"/>
              <a:t>In 1857, Indian troops (called </a:t>
            </a:r>
            <a:r>
              <a:rPr lang="en-US" i="1" dirty="0" err="1" smtClean="0"/>
              <a:t>sepoys</a:t>
            </a:r>
            <a:r>
              <a:rPr lang="en-US" dirty="0" smtClean="0"/>
              <a:t>) started an uprising over a rumor of government disrespect of both Hindus and Muslims.</a:t>
            </a:r>
          </a:p>
          <a:p>
            <a:r>
              <a:rPr lang="en-US" dirty="0" smtClean="0"/>
              <a:t>The British maintained control over many of the areas but there was fierce fighting in some areas.</a:t>
            </a:r>
          </a:p>
          <a:p>
            <a:r>
              <a:rPr lang="en-US" dirty="0" smtClean="0"/>
              <a:t>The British were successful in putting down the rebellion, thus finally ending rule  by the local dynasties.</a:t>
            </a:r>
          </a:p>
          <a:p>
            <a:r>
              <a:rPr lang="en-US" dirty="0" smtClean="0"/>
              <a:t>Significance:  The British now ruled all of India, also ending the East India Company’s 258 year rule.</a:t>
            </a:r>
            <a:endParaRPr lang="en-US" dirty="0"/>
          </a:p>
        </p:txBody>
      </p:sp>
      <p:pic>
        <p:nvPicPr>
          <p:cNvPr id="7" name="Picture 2" descr="C:\Users\hahecht\Desktop\00012CBE.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2541458"/>
            <a:ext cx="4038600" cy="2643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1306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090486[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652300" y="228600"/>
            <a:ext cx="8034499" cy="656009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British Rule</a:t>
            </a:r>
            <a:endParaRPr lang="en-US" dirty="0"/>
          </a:p>
        </p:txBody>
      </p:sp>
      <p:sp>
        <p:nvSpPr>
          <p:cNvPr id="3" name="Content Placeholder 2"/>
          <p:cNvSpPr>
            <a:spLocks noGrp="1"/>
          </p:cNvSpPr>
          <p:nvPr>
            <p:ph idx="1"/>
          </p:nvPr>
        </p:nvSpPr>
        <p:spPr>
          <a:xfrm>
            <a:off x="457200" y="1600200"/>
            <a:ext cx="8229600" cy="5188498"/>
          </a:xfrm>
        </p:spPr>
        <p:txBody>
          <a:bodyPr>
            <a:normAutofit fontScale="77500" lnSpcReduction="20000"/>
          </a:bodyPr>
          <a:lstStyle/>
          <a:p>
            <a:pPr marL="0" indent="0">
              <a:buNone/>
            </a:pPr>
            <a:r>
              <a:rPr lang="en-US" dirty="0" smtClean="0"/>
              <a:t>Resentment</a:t>
            </a:r>
          </a:p>
          <a:p>
            <a:r>
              <a:rPr lang="en-US" dirty="0" smtClean="0"/>
              <a:t>India was governed by and for the British people, who viewed themselves as the only people able to rule.</a:t>
            </a:r>
          </a:p>
          <a:p>
            <a:r>
              <a:rPr lang="en-US" dirty="0" smtClean="0"/>
              <a:t>And yet Indian youths were angry.  Why?</a:t>
            </a:r>
          </a:p>
          <a:p>
            <a:pPr lvl="1"/>
            <a:r>
              <a:rPr lang="en-US" dirty="0" smtClean="0"/>
              <a:t>The British educated the Indians in order to instill in them English pride, and therefore loyalty.  As Indians learned the history of the rise of self-government in England, their desire for political freedom in their own land grew.</a:t>
            </a:r>
          </a:p>
          <a:p>
            <a:pPr lvl="1"/>
            <a:r>
              <a:rPr lang="en-US" dirty="0" smtClean="0"/>
              <a:t>The system of British control prevented Indians from rising above a certain level (social mobility was possible but the Indians were not on the same social ladder as the British).</a:t>
            </a:r>
          </a:p>
          <a:p>
            <a:pPr lvl="1"/>
            <a:r>
              <a:rPr lang="en-US" dirty="0" smtClean="0"/>
              <a:t>At the same time, newly educated Indian youths, for social and cultural reasons, disdained manual labor.</a:t>
            </a:r>
          </a:p>
          <a:p>
            <a:pPr lvl="1"/>
            <a:r>
              <a:rPr lang="en-US" dirty="0" smtClean="0"/>
              <a:t>The result was a pool of thousands of frustrated and unemployed educated Indian youths who turned angrily against the government.</a:t>
            </a:r>
            <a:endParaRPr lang="en-US" dirty="0"/>
          </a:p>
        </p:txBody>
      </p:sp>
    </p:spTree>
    <p:extLst>
      <p:ext uri="{BB962C8B-B14F-4D97-AF65-F5344CB8AC3E}">
        <p14:creationId xmlns:p14="http://schemas.microsoft.com/office/powerpoint/2010/main" val="2200557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090486[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652300" y="228600"/>
            <a:ext cx="8034499" cy="656009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British Rule</a:t>
            </a:r>
            <a:endParaRPr lang="en-US" dirty="0"/>
          </a:p>
        </p:txBody>
      </p:sp>
      <p:sp>
        <p:nvSpPr>
          <p:cNvPr id="3" name="Content Placeholder 2"/>
          <p:cNvSpPr>
            <a:spLocks noGrp="1"/>
          </p:cNvSpPr>
          <p:nvPr>
            <p:ph idx="1"/>
          </p:nvPr>
        </p:nvSpPr>
        <p:spPr>
          <a:xfrm>
            <a:off x="457200" y="1600200"/>
            <a:ext cx="8229600" cy="5188498"/>
          </a:xfrm>
        </p:spPr>
        <p:txBody>
          <a:bodyPr>
            <a:normAutofit fontScale="85000" lnSpcReduction="20000"/>
          </a:bodyPr>
          <a:lstStyle/>
          <a:p>
            <a:pPr marL="0" indent="0">
              <a:buNone/>
            </a:pPr>
            <a:r>
              <a:rPr lang="en-US" dirty="0" smtClean="0"/>
              <a:t>Resentment (continued)</a:t>
            </a:r>
          </a:p>
          <a:p>
            <a:r>
              <a:rPr lang="en-US" dirty="0" smtClean="0"/>
              <a:t>Resentment against British rule led to the rapid growth of the Indian nationalist movement.</a:t>
            </a:r>
          </a:p>
          <a:p>
            <a:pPr lvl="1"/>
            <a:r>
              <a:rPr lang="en-US" dirty="0" smtClean="0"/>
              <a:t>In 1885 the Indian National Congress (a political party) was formed to give Indians a voice in government.</a:t>
            </a:r>
          </a:p>
          <a:p>
            <a:pPr lvl="1"/>
            <a:r>
              <a:rPr lang="en-US" dirty="0" smtClean="0"/>
              <a:t>More services, such as education, were made more available to Indians.</a:t>
            </a:r>
          </a:p>
          <a:p>
            <a:r>
              <a:rPr lang="en-US" dirty="0" smtClean="0"/>
              <a:t>Dissatisfaction among the Indian population remained and the protests grew.  The British responded to the spread of violence with a major shift in policy between 1907 and 1909.</a:t>
            </a:r>
          </a:p>
          <a:p>
            <a:pPr lvl="1"/>
            <a:r>
              <a:rPr lang="en-US" dirty="0" smtClean="0"/>
              <a:t>Indians were given some more political rights.</a:t>
            </a:r>
          </a:p>
          <a:p>
            <a:pPr lvl="1"/>
            <a:r>
              <a:rPr lang="en-US" dirty="0" smtClean="0"/>
              <a:t>This, among other concessions, worked for a while… (to </a:t>
            </a:r>
            <a:r>
              <a:rPr lang="en-US" smtClean="0"/>
              <a:t>be continued…)</a:t>
            </a:r>
            <a:endParaRPr lang="en-US" dirty="0"/>
          </a:p>
        </p:txBody>
      </p:sp>
    </p:spTree>
    <p:extLst>
      <p:ext uri="{BB962C8B-B14F-4D97-AF65-F5344CB8AC3E}">
        <p14:creationId xmlns:p14="http://schemas.microsoft.com/office/powerpoint/2010/main" val="315654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1.53290.0"/>
</version>
</file>

<file path=customXml/itemProps1.xml><?xml version="1.0" encoding="utf-8"?>
<ds:datastoreItem xmlns:ds="http://schemas.openxmlformats.org/officeDocument/2006/customXml" ds:itemID="{40A1DC65-CCAB-4B15-BE6B-A8568858CE7F}">
  <ds:schemaRefs/>
</ds:datastoreItem>
</file>

<file path=docProps/app.xml><?xml version="1.0" encoding="utf-8"?>
<Properties xmlns="http://schemas.openxmlformats.org/officeDocument/2006/extended-properties" xmlns:vt="http://schemas.openxmlformats.org/officeDocument/2006/docPropsVTypes">
  <TotalTime>412</TotalTime>
  <Words>1038</Words>
  <Application>Microsoft Office PowerPoint</Application>
  <PresentationFormat>On-screen Show (4:3)</PresentationFormat>
  <Paragraphs>64</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Do Now</vt:lpstr>
      <vt:lpstr>Objective: India</vt:lpstr>
      <vt:lpstr>India</vt:lpstr>
      <vt:lpstr>What’s been going on in India?</vt:lpstr>
      <vt:lpstr>What’s been going on in India?</vt:lpstr>
      <vt:lpstr>British Rule</vt:lpstr>
      <vt:lpstr>British Rule</vt:lpstr>
      <vt:lpstr>British Rule</vt:lpstr>
      <vt:lpstr>British Rule</vt:lpstr>
      <vt:lpstr>Conclusion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Default Name</dc:creator>
  <cp:lastModifiedBy>Hana A. Hecht (hahecht)</cp:lastModifiedBy>
  <cp:revision>11</cp:revision>
  <dcterms:created xsi:type="dcterms:W3CDTF">2013-02-12T20:11:32Z</dcterms:created>
  <dcterms:modified xsi:type="dcterms:W3CDTF">2016-02-04T15:05:59Z</dcterms:modified>
</cp:coreProperties>
</file>