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58"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56" r:id="rId23"/>
    <p:sldId id="257" r:id="rId24"/>
    <p:sldId id="26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p:cViewPr varScale="1">
        <p:scale>
          <a:sx n="53" d="100"/>
          <a:sy n="53" d="100"/>
        </p:scale>
        <p:origin x="42" y="6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CD2A50-2F13-4336-92A6-76D5E3B0FAF5}"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C33AF-B812-42F3-90D6-52CD40C8A74F}" type="slidenum">
              <a:rPr lang="en-US" smtClean="0"/>
              <a:t>‹#›</a:t>
            </a:fld>
            <a:endParaRPr lang="en-US"/>
          </a:p>
        </p:txBody>
      </p:sp>
    </p:spTree>
    <p:extLst>
      <p:ext uri="{BB962C8B-B14F-4D97-AF65-F5344CB8AC3E}">
        <p14:creationId xmlns:p14="http://schemas.microsoft.com/office/powerpoint/2010/main" val="347379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D2A50-2F13-4336-92A6-76D5E3B0FAF5}"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C33AF-B812-42F3-90D6-52CD40C8A74F}" type="slidenum">
              <a:rPr lang="en-US" smtClean="0"/>
              <a:t>‹#›</a:t>
            </a:fld>
            <a:endParaRPr lang="en-US"/>
          </a:p>
        </p:txBody>
      </p:sp>
    </p:spTree>
    <p:extLst>
      <p:ext uri="{BB962C8B-B14F-4D97-AF65-F5344CB8AC3E}">
        <p14:creationId xmlns:p14="http://schemas.microsoft.com/office/powerpoint/2010/main" val="42957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D2A50-2F13-4336-92A6-76D5E3B0FAF5}"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C33AF-B812-42F3-90D6-52CD40C8A74F}" type="slidenum">
              <a:rPr lang="en-US" smtClean="0"/>
              <a:t>‹#›</a:t>
            </a:fld>
            <a:endParaRPr lang="en-US"/>
          </a:p>
        </p:txBody>
      </p:sp>
    </p:spTree>
    <p:extLst>
      <p:ext uri="{BB962C8B-B14F-4D97-AF65-F5344CB8AC3E}">
        <p14:creationId xmlns:p14="http://schemas.microsoft.com/office/powerpoint/2010/main" val="25123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D2A50-2F13-4336-92A6-76D5E3B0FAF5}"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C33AF-B812-42F3-90D6-52CD40C8A74F}" type="slidenum">
              <a:rPr lang="en-US" smtClean="0"/>
              <a:t>‹#›</a:t>
            </a:fld>
            <a:endParaRPr lang="en-US"/>
          </a:p>
        </p:txBody>
      </p:sp>
    </p:spTree>
    <p:extLst>
      <p:ext uri="{BB962C8B-B14F-4D97-AF65-F5344CB8AC3E}">
        <p14:creationId xmlns:p14="http://schemas.microsoft.com/office/powerpoint/2010/main" val="42475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D2A50-2F13-4336-92A6-76D5E3B0FAF5}" type="datetimeFigureOut">
              <a:rPr lang="en-US" smtClean="0"/>
              <a:t>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C33AF-B812-42F3-90D6-52CD40C8A74F}" type="slidenum">
              <a:rPr lang="en-US" smtClean="0"/>
              <a:t>‹#›</a:t>
            </a:fld>
            <a:endParaRPr lang="en-US"/>
          </a:p>
        </p:txBody>
      </p:sp>
    </p:spTree>
    <p:extLst>
      <p:ext uri="{BB962C8B-B14F-4D97-AF65-F5344CB8AC3E}">
        <p14:creationId xmlns:p14="http://schemas.microsoft.com/office/powerpoint/2010/main" val="58100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CD2A50-2F13-4336-92A6-76D5E3B0FAF5}"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C33AF-B812-42F3-90D6-52CD40C8A74F}" type="slidenum">
              <a:rPr lang="en-US" smtClean="0"/>
              <a:t>‹#›</a:t>
            </a:fld>
            <a:endParaRPr lang="en-US"/>
          </a:p>
        </p:txBody>
      </p:sp>
    </p:spTree>
    <p:extLst>
      <p:ext uri="{BB962C8B-B14F-4D97-AF65-F5344CB8AC3E}">
        <p14:creationId xmlns:p14="http://schemas.microsoft.com/office/powerpoint/2010/main" val="191768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CD2A50-2F13-4336-92A6-76D5E3B0FAF5}" type="datetimeFigureOut">
              <a:rPr lang="en-US" smtClean="0"/>
              <a:t>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C33AF-B812-42F3-90D6-52CD40C8A74F}" type="slidenum">
              <a:rPr lang="en-US" smtClean="0"/>
              <a:t>‹#›</a:t>
            </a:fld>
            <a:endParaRPr lang="en-US"/>
          </a:p>
        </p:txBody>
      </p:sp>
    </p:spTree>
    <p:extLst>
      <p:ext uri="{BB962C8B-B14F-4D97-AF65-F5344CB8AC3E}">
        <p14:creationId xmlns:p14="http://schemas.microsoft.com/office/powerpoint/2010/main" val="61566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CD2A50-2F13-4336-92A6-76D5E3B0FAF5}" type="datetimeFigureOut">
              <a:rPr lang="en-US" smtClean="0"/>
              <a:t>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C33AF-B812-42F3-90D6-52CD40C8A74F}" type="slidenum">
              <a:rPr lang="en-US" smtClean="0"/>
              <a:t>‹#›</a:t>
            </a:fld>
            <a:endParaRPr lang="en-US"/>
          </a:p>
        </p:txBody>
      </p:sp>
    </p:spTree>
    <p:extLst>
      <p:ext uri="{BB962C8B-B14F-4D97-AF65-F5344CB8AC3E}">
        <p14:creationId xmlns:p14="http://schemas.microsoft.com/office/powerpoint/2010/main" val="247832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D2A50-2F13-4336-92A6-76D5E3B0FAF5}" type="datetimeFigureOut">
              <a:rPr lang="en-US" smtClean="0"/>
              <a:t>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C33AF-B812-42F3-90D6-52CD40C8A74F}" type="slidenum">
              <a:rPr lang="en-US" smtClean="0"/>
              <a:t>‹#›</a:t>
            </a:fld>
            <a:endParaRPr lang="en-US"/>
          </a:p>
        </p:txBody>
      </p:sp>
    </p:spTree>
    <p:extLst>
      <p:ext uri="{BB962C8B-B14F-4D97-AF65-F5344CB8AC3E}">
        <p14:creationId xmlns:p14="http://schemas.microsoft.com/office/powerpoint/2010/main" val="149583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D2A50-2F13-4336-92A6-76D5E3B0FAF5}"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C33AF-B812-42F3-90D6-52CD40C8A74F}" type="slidenum">
              <a:rPr lang="en-US" smtClean="0"/>
              <a:t>‹#›</a:t>
            </a:fld>
            <a:endParaRPr lang="en-US"/>
          </a:p>
        </p:txBody>
      </p:sp>
    </p:spTree>
    <p:extLst>
      <p:ext uri="{BB962C8B-B14F-4D97-AF65-F5344CB8AC3E}">
        <p14:creationId xmlns:p14="http://schemas.microsoft.com/office/powerpoint/2010/main" val="22428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D2A50-2F13-4336-92A6-76D5E3B0FAF5}" type="datetimeFigureOut">
              <a:rPr lang="en-US" smtClean="0"/>
              <a:t>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C33AF-B812-42F3-90D6-52CD40C8A74F}" type="slidenum">
              <a:rPr lang="en-US" smtClean="0"/>
              <a:t>‹#›</a:t>
            </a:fld>
            <a:endParaRPr lang="en-US"/>
          </a:p>
        </p:txBody>
      </p:sp>
    </p:spTree>
    <p:extLst>
      <p:ext uri="{BB962C8B-B14F-4D97-AF65-F5344CB8AC3E}">
        <p14:creationId xmlns:p14="http://schemas.microsoft.com/office/powerpoint/2010/main" val="56538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2A50-2F13-4336-92A6-76D5E3B0FAF5}" type="datetimeFigureOut">
              <a:rPr lang="en-US" smtClean="0"/>
              <a:t>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C33AF-B812-42F3-90D6-52CD40C8A74F}" type="slidenum">
              <a:rPr lang="en-US" smtClean="0"/>
              <a:t>‹#›</a:t>
            </a:fld>
            <a:endParaRPr lang="en-US"/>
          </a:p>
        </p:txBody>
      </p:sp>
    </p:spTree>
    <p:extLst>
      <p:ext uri="{BB962C8B-B14F-4D97-AF65-F5344CB8AC3E}">
        <p14:creationId xmlns:p14="http://schemas.microsoft.com/office/powerpoint/2010/main" val="190047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wmf"/><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23900" y="1066800"/>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304800" y="2362200"/>
            <a:ext cx="8686800" cy="4343400"/>
          </a:xfrm>
        </p:spPr>
        <p:txBody>
          <a:bodyPr>
            <a:normAutofit fontScale="92500" lnSpcReduction="10000"/>
          </a:bodyPr>
          <a:lstStyle/>
          <a:p>
            <a:r>
              <a:rPr lang="en-US" sz="2400" dirty="0" smtClean="0">
                <a:solidFill>
                  <a:schemeClr val="tx1"/>
                </a:solidFill>
              </a:rPr>
              <a:t>Turn in your typed and double spaced Research Paper Rough Draft in one of the following ways:</a:t>
            </a:r>
          </a:p>
          <a:p>
            <a:pPr marL="514350" indent="-514350">
              <a:buAutoNum type="arabicPeriod"/>
            </a:pPr>
            <a:r>
              <a:rPr lang="en-US" sz="2400" dirty="0" smtClean="0">
                <a:solidFill>
                  <a:schemeClr val="tx1"/>
                </a:solidFill>
              </a:rPr>
              <a:t>Turn it into the In Box.</a:t>
            </a:r>
          </a:p>
          <a:p>
            <a:pPr marL="514350" indent="-514350">
              <a:buAutoNum type="arabicPeriod"/>
            </a:pPr>
            <a:r>
              <a:rPr lang="en-US" sz="2400" dirty="0" smtClean="0">
                <a:solidFill>
                  <a:schemeClr val="tx1"/>
                </a:solidFill>
              </a:rPr>
              <a:t>Email it to me (hahecht@henrico.k12.va.us)</a:t>
            </a:r>
            <a:endParaRPr lang="en-US" sz="2400" dirty="0" smtClean="0">
              <a:solidFill>
                <a:schemeClr val="tx1"/>
              </a:solidFill>
            </a:endParaRPr>
          </a:p>
          <a:p>
            <a:endParaRPr lang="en-US" sz="2800" smtClean="0">
              <a:solidFill>
                <a:schemeClr val="tx1"/>
              </a:solidFill>
            </a:endParaRPr>
          </a:p>
          <a:p>
            <a:r>
              <a:rPr lang="en-US" sz="2800" smtClean="0">
                <a:solidFill>
                  <a:schemeClr val="tx1"/>
                </a:solidFill>
              </a:rPr>
              <a:t>Grab </a:t>
            </a:r>
            <a:r>
              <a:rPr lang="en-US" sz="2800" dirty="0" smtClean="0">
                <a:solidFill>
                  <a:schemeClr val="tx1"/>
                </a:solidFill>
              </a:rPr>
              <a:t>today’s Agenda (</a:t>
            </a:r>
            <a:r>
              <a:rPr lang="en-US" sz="2800" dirty="0" smtClean="0">
                <a:solidFill>
                  <a:schemeClr val="tx1"/>
                </a:solidFill>
              </a:rPr>
              <a:t>7:9).</a:t>
            </a:r>
            <a:endParaRPr lang="en-US" sz="2800" dirty="0" smtClean="0">
              <a:solidFill>
                <a:schemeClr val="tx1"/>
              </a:solidFill>
            </a:endParaRPr>
          </a:p>
          <a:p>
            <a:endParaRPr lang="en-US" sz="2800" dirty="0" smtClean="0">
              <a:solidFill>
                <a:schemeClr val="tx1"/>
              </a:solidFill>
            </a:endParaRPr>
          </a:p>
          <a:p>
            <a:r>
              <a:rPr lang="en-US" sz="2800" dirty="0" smtClean="0">
                <a:solidFill>
                  <a:schemeClr val="tx1"/>
                </a:solidFill>
              </a:rPr>
              <a:t>Go to Weebly </a:t>
            </a:r>
            <a:r>
              <a:rPr lang="en-US" sz="2800" dirty="0" smtClean="0">
                <a:solidFill>
                  <a:schemeClr val="tx1"/>
                </a:solidFill>
                <a:sym typeface="Wingdings" panose="05000000000000000000" pitchFamily="2" charset="2"/>
              </a:rPr>
              <a:t> Unit 7  Lesson </a:t>
            </a:r>
            <a:r>
              <a:rPr lang="en-US" sz="2800" dirty="0" smtClean="0">
                <a:solidFill>
                  <a:schemeClr val="tx1"/>
                </a:solidFill>
                <a:sym typeface="Wingdings" panose="05000000000000000000" pitchFamily="2" charset="2"/>
              </a:rPr>
              <a:t>9 </a:t>
            </a:r>
            <a:r>
              <a:rPr lang="en-US" sz="2800" dirty="0" smtClean="0">
                <a:solidFill>
                  <a:schemeClr val="tx1"/>
                </a:solidFill>
                <a:sym typeface="Wingdings" panose="05000000000000000000" pitchFamily="2" charset="2"/>
              </a:rPr>
              <a:t> “Imperial China”</a:t>
            </a:r>
            <a:endParaRPr lang="en-US" sz="2800" dirty="0" smtClean="0">
              <a:solidFill>
                <a:schemeClr val="tx1"/>
              </a:solidFill>
            </a:endParaRPr>
          </a:p>
          <a:p>
            <a:r>
              <a:rPr lang="en-US" sz="2800" dirty="0" smtClean="0">
                <a:solidFill>
                  <a:schemeClr val="tx1"/>
                </a:solidFill>
              </a:rPr>
              <a:t>Play around on the site. </a:t>
            </a:r>
          </a:p>
          <a:p>
            <a:r>
              <a:rPr lang="en-US" sz="2800" dirty="0" smtClean="0">
                <a:solidFill>
                  <a:schemeClr val="tx1"/>
                </a:solidFill>
              </a:rPr>
              <a:t>List at least 5 things you learn.</a:t>
            </a:r>
            <a:endParaRPr lang="en-US" sz="2800" dirty="0">
              <a:solidFill>
                <a:schemeClr val="tx1"/>
              </a:solidFill>
            </a:endParaRPr>
          </a:p>
        </p:txBody>
      </p:sp>
    </p:spTree>
    <p:extLst>
      <p:ext uri="{BB962C8B-B14F-4D97-AF65-F5344CB8AC3E}">
        <p14:creationId xmlns:p14="http://schemas.microsoft.com/office/powerpoint/2010/main" val="620490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Imperialism in China</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United States</a:t>
            </a:r>
          </a:p>
          <a:p>
            <a:r>
              <a:rPr lang="en-US" dirty="0" smtClean="0"/>
              <a:t>The U.S. entered the imperialistic race after their win over Spain in the 1898 Spanish-American War.</a:t>
            </a:r>
          </a:p>
          <a:p>
            <a:r>
              <a:rPr lang="en-US" dirty="0" smtClean="0"/>
              <a:t>Secretary of State Hay pushed for an Open Door Policy, which demanded that all nations be given equal and complete rights to Chinese markets.  No international power would have total control of the country.</a:t>
            </a:r>
          </a:p>
          <a:p>
            <a:r>
              <a:rPr lang="en-US" dirty="0" smtClean="0"/>
              <a:t>While some European countries agreed to this policy, it was not enforced.</a:t>
            </a:r>
            <a:endParaRPr lang="en-US" dirty="0"/>
          </a:p>
        </p:txBody>
      </p:sp>
    </p:spTree>
    <p:extLst>
      <p:ext uri="{BB962C8B-B14F-4D97-AF65-F5344CB8AC3E}">
        <p14:creationId xmlns:p14="http://schemas.microsoft.com/office/powerpoint/2010/main" val="48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Chinese Resentment</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marL="0" indent="0">
              <a:buNone/>
            </a:pPr>
            <a:r>
              <a:rPr lang="en-US" dirty="0" smtClean="0"/>
              <a:t>Law and Order</a:t>
            </a:r>
          </a:p>
          <a:p>
            <a:r>
              <a:rPr lang="en-US" dirty="0" smtClean="0"/>
              <a:t>Foreigners were exempt from Chinese law enforcement.</a:t>
            </a:r>
          </a:p>
          <a:p>
            <a:r>
              <a:rPr lang="en-US" dirty="0" smtClean="0"/>
              <a:t>Foreigners could only be judged and tried by officials of their own nation, who generally looked the other way when profit was the goal.</a:t>
            </a:r>
          </a:p>
          <a:p>
            <a:r>
              <a:rPr lang="en-US" dirty="0" smtClean="0"/>
              <a:t>The resulting lawlessness on the part of the Europeans, combined with the actuality of European economic, political, and military domination over the Chinese.</a:t>
            </a:r>
            <a:endParaRPr lang="en-US" dirty="0"/>
          </a:p>
        </p:txBody>
      </p:sp>
    </p:spTree>
    <p:extLst>
      <p:ext uri="{BB962C8B-B14F-4D97-AF65-F5344CB8AC3E}">
        <p14:creationId xmlns:p14="http://schemas.microsoft.com/office/powerpoint/2010/main" val="75365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Chinese Resentment</a:t>
            </a:r>
            <a:endParaRPr lang="en-US" dirty="0"/>
          </a:p>
        </p:txBody>
      </p:sp>
      <p:sp>
        <p:nvSpPr>
          <p:cNvPr id="3" name="Content Placeholder 2"/>
          <p:cNvSpPr>
            <a:spLocks noGrp="1"/>
          </p:cNvSpPr>
          <p:nvPr>
            <p:ph sz="half" idx="1"/>
          </p:nvPr>
        </p:nvSpPr>
        <p:spPr>
          <a:xfrm>
            <a:off x="0" y="1600200"/>
            <a:ext cx="4953000" cy="5257800"/>
          </a:xfrm>
        </p:spPr>
        <p:txBody>
          <a:bodyPr>
            <a:normAutofit/>
          </a:bodyPr>
          <a:lstStyle/>
          <a:p>
            <a:pPr marL="0" indent="0">
              <a:buNone/>
            </a:pPr>
            <a:r>
              <a:rPr lang="en-US" sz="2400" dirty="0" smtClean="0"/>
              <a:t>Boxer Rebellion</a:t>
            </a:r>
          </a:p>
          <a:p>
            <a:r>
              <a:rPr lang="en-US" sz="2400" dirty="0" smtClean="0"/>
              <a:t>In 1900, the Boxers, with secret encouragement from the Chinese empress, dedicated themselves to ending foreign exploitation in north China, killing scores of Europeans.</a:t>
            </a:r>
          </a:p>
        </p:txBody>
      </p:sp>
      <p:pic>
        <p:nvPicPr>
          <p:cNvPr id="7" name="Picture 2" descr="C:\Users\hahecht\Desktop\BoxerSoldier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70809" y="1829160"/>
            <a:ext cx="3211191" cy="3809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60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Chinese Resentment</a:t>
            </a:r>
            <a:endParaRPr lang="en-US" dirty="0"/>
          </a:p>
        </p:txBody>
      </p:sp>
      <p:sp>
        <p:nvSpPr>
          <p:cNvPr id="3" name="Content Placeholder 2"/>
          <p:cNvSpPr>
            <a:spLocks noGrp="1"/>
          </p:cNvSpPr>
          <p:nvPr>
            <p:ph sz="half" idx="1"/>
          </p:nvPr>
        </p:nvSpPr>
        <p:spPr>
          <a:xfrm>
            <a:off x="0" y="1600200"/>
            <a:ext cx="4953000" cy="5257800"/>
          </a:xfrm>
        </p:spPr>
        <p:txBody>
          <a:bodyPr>
            <a:normAutofit/>
          </a:bodyPr>
          <a:lstStyle/>
          <a:p>
            <a:pPr marL="0" indent="0">
              <a:buNone/>
            </a:pPr>
            <a:r>
              <a:rPr lang="en-US" sz="2400" dirty="0" smtClean="0"/>
              <a:t>Boxer Rebellion</a:t>
            </a:r>
          </a:p>
          <a:p>
            <a:r>
              <a:rPr lang="en-US" sz="2400" dirty="0" smtClean="0"/>
              <a:t>In 1900, the Boxers, with secret encouragement from the Chinese empress, dedicated themselves to ending foreign exploitation in north China, killing scores of Europeans.</a:t>
            </a:r>
          </a:p>
          <a:p>
            <a:r>
              <a:rPr lang="en-US" sz="2400" dirty="0" smtClean="0"/>
              <a:t>Reacting immediately, an international expeditionary force of Japanese, Russian, British, America, German, French, Austrian, and Italian troops put down the revolt.</a:t>
            </a:r>
          </a:p>
        </p:txBody>
      </p:sp>
      <p:pic>
        <p:nvPicPr>
          <p:cNvPr id="8" name="Picture 2" descr="C:\Users\hahecht\Desktop\boxer-rebellion-2.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57410" y="2303975"/>
            <a:ext cx="3529390" cy="272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881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Chinese Resentment</a:t>
            </a:r>
            <a:endParaRPr lang="en-US" dirty="0"/>
          </a:p>
        </p:txBody>
      </p:sp>
      <p:sp>
        <p:nvSpPr>
          <p:cNvPr id="3" name="Content Placeholder 2"/>
          <p:cNvSpPr>
            <a:spLocks noGrp="1"/>
          </p:cNvSpPr>
          <p:nvPr>
            <p:ph sz="half" idx="1"/>
          </p:nvPr>
        </p:nvSpPr>
        <p:spPr>
          <a:xfrm>
            <a:off x="0" y="1600200"/>
            <a:ext cx="4953000" cy="5257800"/>
          </a:xfrm>
        </p:spPr>
        <p:txBody>
          <a:bodyPr>
            <a:noAutofit/>
          </a:bodyPr>
          <a:lstStyle/>
          <a:p>
            <a:pPr marL="0" indent="0">
              <a:buNone/>
            </a:pPr>
            <a:r>
              <a:rPr lang="en-US" sz="2400" dirty="0" smtClean="0"/>
              <a:t>Boxer Rebellion</a:t>
            </a:r>
          </a:p>
          <a:p>
            <a:r>
              <a:rPr lang="en-US" sz="2400" dirty="0" smtClean="0"/>
              <a:t>In 1900, the Boxers, with secret encouragement from the Chinese empress, dedicated themselves to ending foreign exploitation in north China, killing scores of Europeans.</a:t>
            </a:r>
          </a:p>
          <a:p>
            <a:r>
              <a:rPr lang="en-US" sz="2400" dirty="0" smtClean="0"/>
              <a:t>Reacting immediately, an international expeditionary force of Japanese, Russian, British, America, German, French, Austrian, and Italian troops put down the revolt.</a:t>
            </a:r>
          </a:p>
          <a:p>
            <a:r>
              <a:rPr lang="en-US" sz="2400" dirty="0" smtClean="0"/>
              <a:t>European powers propped up a weak central government for their own benefit.</a:t>
            </a:r>
            <a:endParaRPr lang="en-US" sz="2400" dirty="0"/>
          </a:p>
        </p:txBody>
      </p:sp>
      <p:pic>
        <p:nvPicPr>
          <p:cNvPr id="8" name="Picture 2" descr="C:\Users\hahecht\Desktop\300px-Boxer_Rebelli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38749" y="2514601"/>
            <a:ext cx="3714481" cy="219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881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What’s been going on in Japan?</a:t>
            </a:r>
            <a:endParaRPr lang="en-US" dirty="0"/>
          </a:p>
        </p:txBody>
      </p:sp>
      <p:sp>
        <p:nvSpPr>
          <p:cNvPr id="3" name="Content Placeholder 2"/>
          <p:cNvSpPr>
            <a:spLocks noGrp="1"/>
          </p:cNvSpPr>
          <p:nvPr>
            <p:ph idx="1"/>
          </p:nvPr>
        </p:nvSpPr>
        <p:spPr/>
        <p:txBody>
          <a:bodyPr/>
          <a:lstStyle/>
          <a:p>
            <a:pPr marL="0" indent="0">
              <a:buNone/>
            </a:pPr>
            <a:r>
              <a:rPr lang="en-US" dirty="0" smtClean="0"/>
              <a:t>Isolation</a:t>
            </a:r>
          </a:p>
          <a:p>
            <a:r>
              <a:rPr lang="en-US" dirty="0" smtClean="0"/>
              <a:t>The Japanese closed off interaction with the West for fear of corrupting influences.  This affected merchants and diplomats.</a:t>
            </a:r>
          </a:p>
          <a:p>
            <a:r>
              <a:rPr lang="en-US" dirty="0" smtClean="0"/>
              <a:t>However, Western innovations were beginning to trickle into Japan so there was discussion in Japan as to how to open up with the West.</a:t>
            </a:r>
            <a:endParaRPr lang="en-US" dirty="0"/>
          </a:p>
        </p:txBody>
      </p:sp>
    </p:spTree>
    <p:extLst>
      <p:ext uri="{BB962C8B-B14F-4D97-AF65-F5344CB8AC3E}">
        <p14:creationId xmlns:p14="http://schemas.microsoft.com/office/powerpoint/2010/main" val="223643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Imperialism in Japan</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2400" dirty="0" smtClean="0"/>
              <a:t>American Opportunity</a:t>
            </a:r>
          </a:p>
          <a:p>
            <a:r>
              <a:rPr lang="en-US" sz="2400" dirty="0" smtClean="0"/>
              <a:t>In 1853, President Fillmore sent Commodore Matthew Perry to Japan in an attempt to negotiate a trade agreement.</a:t>
            </a:r>
          </a:p>
        </p:txBody>
      </p:sp>
      <p:pic>
        <p:nvPicPr>
          <p:cNvPr id="7" name="Picture 2" descr="C:\Users\hahecht\Desktop\url.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31879" y="1676400"/>
            <a:ext cx="351162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810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Imperialism in Japan</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2400" dirty="0" smtClean="0"/>
              <a:t>American Opportunity</a:t>
            </a:r>
          </a:p>
          <a:p>
            <a:r>
              <a:rPr lang="en-US" sz="2400" dirty="0" smtClean="0"/>
              <a:t>In 1853, President Fillmore sent Commodore Matthew Perry to Japan in an attempt to negotiate a trade agreement.</a:t>
            </a:r>
          </a:p>
          <a:p>
            <a:r>
              <a:rPr lang="en-US" sz="2400" dirty="0" smtClean="0"/>
              <a:t>Treaty of Kanagawa – first formal trade agreement between Japan and a Western nation.  It was a limited trade agreement, but an agreement nonetheless.</a:t>
            </a:r>
          </a:p>
          <a:p>
            <a:r>
              <a:rPr lang="en-US" sz="2400" dirty="0" smtClean="0"/>
              <a:t>European traders soon obtained similar privileges.</a:t>
            </a:r>
            <a:endParaRPr lang="en-US" sz="2400" dirty="0"/>
          </a:p>
        </p:txBody>
      </p:sp>
      <p:pic>
        <p:nvPicPr>
          <p:cNvPr id="8" name="Picture 2" descr="C:\Users\hahecht\Desktop\tumblr_m1q2315zB61qjsxz8o1_500.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60839" y="2362200"/>
            <a:ext cx="4482358"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2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Japanese Resentment</a:t>
            </a:r>
            <a:endParaRPr lang="en-US" dirty="0"/>
          </a:p>
        </p:txBody>
      </p:sp>
      <p:sp>
        <p:nvSpPr>
          <p:cNvPr id="3" name="Content Placeholder 2"/>
          <p:cNvSpPr>
            <a:spLocks noGrp="1"/>
          </p:cNvSpPr>
          <p:nvPr>
            <p:ph sz="half" idx="1"/>
          </p:nvPr>
        </p:nvSpPr>
        <p:spPr>
          <a:xfrm>
            <a:off x="457200" y="1600200"/>
            <a:ext cx="4038600" cy="4572000"/>
          </a:xfrm>
        </p:spPr>
        <p:txBody>
          <a:bodyPr>
            <a:normAutofit fontScale="92500" lnSpcReduction="10000"/>
          </a:bodyPr>
          <a:lstStyle/>
          <a:p>
            <a:pPr marL="0" indent="0">
              <a:buNone/>
            </a:pPr>
            <a:r>
              <a:rPr lang="en-US" dirty="0" smtClean="0"/>
              <a:t>Effects on the Japanese</a:t>
            </a:r>
          </a:p>
          <a:p>
            <a:r>
              <a:rPr lang="en-US" dirty="0" smtClean="0"/>
              <a:t>The entry of the West placed a severe strain on the Japanese political structure.</a:t>
            </a:r>
          </a:p>
          <a:p>
            <a:r>
              <a:rPr lang="en-US" dirty="0" smtClean="0"/>
              <a:t>Anti-foreign sentiment grew… western representatives in Japan were caught in the middle, and there were a number of attacks against them.</a:t>
            </a:r>
            <a:endParaRPr lang="en-US" dirty="0"/>
          </a:p>
        </p:txBody>
      </p:sp>
      <p:pic>
        <p:nvPicPr>
          <p:cNvPr id="7" name="Picture 2" descr="C:\Users\hahecht\Desktop\20121222_XSH001_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26265"/>
            <a:ext cx="4038600" cy="227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68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Japanese Resentment</a:t>
            </a:r>
            <a:endParaRPr lang="en-US" dirty="0"/>
          </a:p>
        </p:txBody>
      </p:sp>
      <p:sp>
        <p:nvSpPr>
          <p:cNvPr id="3" name="Content Placeholder 2"/>
          <p:cNvSpPr>
            <a:spLocks noGrp="1"/>
          </p:cNvSpPr>
          <p:nvPr>
            <p:ph idx="1"/>
          </p:nvPr>
        </p:nvSpPr>
        <p:spPr/>
        <p:txBody>
          <a:bodyPr/>
          <a:lstStyle/>
          <a:p>
            <a:pPr marL="0" indent="0">
              <a:buNone/>
            </a:pPr>
            <a:r>
              <a:rPr lang="en-US" dirty="0" smtClean="0"/>
              <a:t>Lessons Learned</a:t>
            </a:r>
          </a:p>
          <a:p>
            <a:r>
              <a:rPr lang="en-US" dirty="0" smtClean="0"/>
              <a:t>However, the attacks were limited.  Overall, Japan took advantage of Western influence.</a:t>
            </a:r>
          </a:p>
          <a:p>
            <a:r>
              <a:rPr lang="en-US" dirty="0" smtClean="0"/>
              <a:t>They learned from the West:</a:t>
            </a:r>
          </a:p>
          <a:p>
            <a:pPr lvl="2"/>
            <a:r>
              <a:rPr lang="en-US" sz="3200" dirty="0" smtClean="0"/>
              <a:t>A modern military</a:t>
            </a:r>
          </a:p>
          <a:p>
            <a:pPr lvl="2"/>
            <a:r>
              <a:rPr lang="en-US" sz="3200" dirty="0" smtClean="0"/>
              <a:t>Established banks</a:t>
            </a:r>
          </a:p>
          <a:p>
            <a:pPr lvl="2"/>
            <a:r>
              <a:rPr lang="en-US" sz="3200" dirty="0" smtClean="0"/>
              <a:t>Developed factories</a:t>
            </a:r>
            <a:endParaRPr lang="en-US" sz="3200" dirty="0"/>
          </a:p>
        </p:txBody>
      </p:sp>
    </p:spTree>
    <p:extLst>
      <p:ext uri="{BB962C8B-B14F-4D97-AF65-F5344CB8AC3E}">
        <p14:creationId xmlns:p14="http://schemas.microsoft.com/office/powerpoint/2010/main" val="372970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23900" y="990600"/>
            <a:ext cx="7772400" cy="1470025"/>
          </a:xfrm>
        </p:spPr>
        <p:txBody>
          <a:bodyPr/>
          <a:lstStyle/>
          <a:p>
            <a:r>
              <a:rPr lang="en-US" dirty="0" smtClean="0"/>
              <a:t>Objective:</a:t>
            </a:r>
            <a:br>
              <a:rPr lang="en-US" dirty="0" smtClean="0"/>
            </a:br>
            <a:r>
              <a:rPr lang="en-US" b="1" dirty="0" smtClean="0"/>
              <a:t>The Far East</a:t>
            </a:r>
            <a:endParaRPr lang="en-US" dirty="0"/>
          </a:p>
        </p:txBody>
      </p:sp>
      <p:sp>
        <p:nvSpPr>
          <p:cNvPr id="3" name="Subtitle 2"/>
          <p:cNvSpPr>
            <a:spLocks noGrp="1"/>
          </p:cNvSpPr>
          <p:nvPr>
            <p:ph type="subTitle" idx="1"/>
          </p:nvPr>
        </p:nvSpPr>
        <p:spPr>
          <a:xfrm>
            <a:off x="381000" y="2590800"/>
            <a:ext cx="8382000" cy="4267200"/>
          </a:xfrm>
        </p:spPr>
        <p:txBody>
          <a:bodyPr>
            <a:normAutofit/>
          </a:bodyPr>
          <a:lstStyle/>
          <a:p>
            <a:r>
              <a:rPr lang="en-US" b="1" dirty="0" smtClean="0">
                <a:solidFill>
                  <a:schemeClr val="tx1"/>
                </a:solidFill>
              </a:rPr>
              <a:t>WHII.9d and e</a:t>
            </a:r>
          </a:p>
          <a:p>
            <a:r>
              <a:rPr lang="en-US" dirty="0" smtClean="0">
                <a:solidFill>
                  <a:schemeClr val="tx1"/>
                </a:solidFill>
              </a:rPr>
              <a:t>TSWDK of the effects of the Industrial Revolution during the 19</a:t>
            </a:r>
            <a:r>
              <a:rPr lang="en-US" baseline="30000" dirty="0" smtClean="0">
                <a:solidFill>
                  <a:schemeClr val="tx1"/>
                </a:solidFill>
              </a:rPr>
              <a:t>th</a:t>
            </a:r>
            <a:r>
              <a:rPr lang="en-US" dirty="0" smtClean="0">
                <a:solidFill>
                  <a:schemeClr val="tx1"/>
                </a:solidFill>
              </a:rPr>
              <a:t> century by explaining the rise of industrial economics and their link to imperialism, and by assessing the impact of European economic and military power on Asia and Africa, with emphasis on the competition for resources and the responses of colonized people.</a:t>
            </a:r>
          </a:p>
          <a:p>
            <a:endParaRPr lang="en-US" dirty="0">
              <a:solidFill>
                <a:schemeClr val="tx1"/>
              </a:solidFill>
            </a:endParaRPr>
          </a:p>
        </p:txBody>
      </p:sp>
    </p:spTree>
    <p:extLst>
      <p:ext uri="{BB962C8B-B14F-4D97-AF65-F5344CB8AC3E}">
        <p14:creationId xmlns:p14="http://schemas.microsoft.com/office/powerpoint/2010/main" val="1723892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Industrial nations in Europe needed natural resources and markets to expand their economies.</a:t>
            </a:r>
          </a:p>
          <a:p>
            <a:r>
              <a:rPr lang="en-US" dirty="0" smtClean="0"/>
              <a:t>China’s attempt to remain mostly isolated failed as European nations selfishly entered to set up shop, turning China into a sphere of influence.</a:t>
            </a:r>
          </a:p>
          <a:p>
            <a:r>
              <a:rPr lang="en-US" dirty="0" smtClean="0"/>
              <a:t>Chinese resistance to imperialism took many forms, including armed conflict like the Boxer Rebellion.</a:t>
            </a:r>
          </a:p>
          <a:p>
            <a:r>
              <a:rPr lang="en-US" dirty="0" smtClean="0"/>
              <a:t>In the end, the Chinese failed to throw off foreign rule.</a:t>
            </a:r>
            <a:endParaRPr lang="en-US" dirty="0"/>
          </a:p>
        </p:txBody>
      </p:sp>
    </p:spTree>
    <p:extLst>
      <p:ext uri="{BB962C8B-B14F-4D97-AF65-F5344CB8AC3E}">
        <p14:creationId xmlns:p14="http://schemas.microsoft.com/office/powerpoint/2010/main" val="407843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As Japanese interest in foreign goods grew, their willingness to let the West in grew as well.</a:t>
            </a:r>
          </a:p>
          <a:p>
            <a:r>
              <a:rPr lang="en-US" dirty="0" smtClean="0"/>
              <a:t>The United States took advantage of this opportunity, as well as European nations.</a:t>
            </a:r>
          </a:p>
          <a:p>
            <a:r>
              <a:rPr lang="en-US" dirty="0" smtClean="0"/>
              <a:t>Although the Japanese went to the West to find the best ways to modernize their country, they themselves, and not foreigners, made the major changes.  Foreigners may have built the railways, telegraph, lighthouses, dockyards, and warships, but it was the Japanese that initiated the change.</a:t>
            </a:r>
            <a:endParaRPr lang="en-US" dirty="0"/>
          </a:p>
        </p:txBody>
      </p:sp>
    </p:spTree>
    <p:extLst>
      <p:ext uri="{BB962C8B-B14F-4D97-AF65-F5344CB8AC3E}">
        <p14:creationId xmlns:p14="http://schemas.microsoft.com/office/powerpoint/2010/main" val="330959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3662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9178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1600200"/>
            <a:ext cx="4038600" cy="4572000"/>
          </a:xfrm>
        </p:spPr>
        <p:txBody>
          <a:bodyPr>
            <a:normAutofit/>
          </a:bodyPr>
          <a:lstStyle/>
          <a:p>
            <a:pPr marL="0" indent="0">
              <a:buNone/>
            </a:pP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01250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Far East</a:t>
            </a:r>
            <a:endParaRPr lang="en-US" dirty="0"/>
          </a:p>
        </p:txBody>
      </p:sp>
      <p:sp>
        <p:nvSpPr>
          <p:cNvPr id="3" name="Content Placeholder 2"/>
          <p:cNvSpPr>
            <a:spLocks noGrp="1"/>
          </p:cNvSpPr>
          <p:nvPr>
            <p:ph idx="1"/>
          </p:nvPr>
        </p:nvSpPr>
        <p:spPr/>
        <p:txBody>
          <a:bodyPr/>
          <a:lstStyle/>
          <a:p>
            <a:r>
              <a:rPr lang="en-US" dirty="0" smtClean="0"/>
              <a:t>What’s been going on in China?</a:t>
            </a:r>
          </a:p>
          <a:p>
            <a:r>
              <a:rPr lang="en-US" dirty="0" smtClean="0"/>
              <a:t>Imperialism in China</a:t>
            </a:r>
          </a:p>
          <a:p>
            <a:r>
              <a:rPr lang="en-US" dirty="0" smtClean="0"/>
              <a:t>Chinese Resentment</a:t>
            </a:r>
          </a:p>
          <a:p>
            <a:r>
              <a:rPr lang="en-US" dirty="0" smtClean="0"/>
              <a:t>What’s been going on in Japan</a:t>
            </a:r>
          </a:p>
          <a:p>
            <a:r>
              <a:rPr lang="en-US" dirty="0" smtClean="0"/>
              <a:t>Imperialism in Japan</a:t>
            </a:r>
          </a:p>
          <a:p>
            <a:r>
              <a:rPr lang="en-US" dirty="0" smtClean="0"/>
              <a:t>Japanese Resentment</a:t>
            </a:r>
            <a:endParaRPr lang="en-US" dirty="0"/>
          </a:p>
        </p:txBody>
      </p:sp>
    </p:spTree>
    <p:extLst>
      <p:ext uri="{BB962C8B-B14F-4D97-AF65-F5344CB8AC3E}">
        <p14:creationId xmlns:p14="http://schemas.microsoft.com/office/powerpoint/2010/main" val="533480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What’s been going on in China?</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marL="0" indent="0">
              <a:buNone/>
            </a:pPr>
            <a:r>
              <a:rPr lang="en-US" dirty="0" smtClean="0"/>
              <a:t>Isolation</a:t>
            </a:r>
          </a:p>
          <a:p>
            <a:r>
              <a:rPr lang="en-US" dirty="0" smtClean="0"/>
              <a:t>China was not thrilled about foreigners.  They wouldn’t even recognize nor receive representatives of foreign powers.</a:t>
            </a:r>
          </a:p>
          <a:p>
            <a:r>
              <a:rPr lang="en-US" dirty="0" smtClean="0"/>
              <a:t>They preferred that foreign merchants not come into the interior of China.  Those that did were treated as inferior people.</a:t>
            </a:r>
          </a:p>
          <a:p>
            <a:r>
              <a:rPr lang="en-US" dirty="0" smtClean="0"/>
              <a:t>China knew that foreigners needed Asian products more than the Chinese required European goods.  So they charged high customs tax.</a:t>
            </a:r>
          </a:p>
          <a:p>
            <a:r>
              <a:rPr lang="en-US" dirty="0" smtClean="0"/>
              <a:t>However, foreigners made enough profit to compensate for them being treated as inferiors by the Chinese government.</a:t>
            </a:r>
            <a:endParaRPr lang="en-US" dirty="0"/>
          </a:p>
        </p:txBody>
      </p:sp>
    </p:spTree>
    <p:extLst>
      <p:ext uri="{BB962C8B-B14F-4D97-AF65-F5344CB8AC3E}">
        <p14:creationId xmlns:p14="http://schemas.microsoft.com/office/powerpoint/2010/main" val="18602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What’s been going on in China?</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2200" dirty="0" smtClean="0"/>
              <a:t>Opium</a:t>
            </a:r>
          </a:p>
          <a:p>
            <a:r>
              <a:rPr lang="en-US" sz="2200" dirty="0" smtClean="0"/>
              <a:t>A drug that has legitimate purposes.  Most opium came from the Ottoman Empire or India.</a:t>
            </a:r>
          </a:p>
          <a:p>
            <a:pPr marL="0" indent="0">
              <a:buNone/>
            </a:pPr>
            <a:endParaRPr lang="en-US" sz="2700" dirty="0"/>
          </a:p>
        </p:txBody>
      </p:sp>
      <p:pic>
        <p:nvPicPr>
          <p:cNvPr id="9" name="Picture 3" descr="C:\Users\hahecht\Desktop\15-12-2011-opium-poppy.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17823"/>
            <a:ext cx="4038600" cy="269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04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What’s been going on in China?</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pPr marL="0" indent="0">
              <a:buNone/>
            </a:pPr>
            <a:r>
              <a:rPr lang="en-US" sz="2200" dirty="0" smtClean="0"/>
              <a:t>Opium</a:t>
            </a:r>
          </a:p>
          <a:p>
            <a:r>
              <a:rPr lang="en-US" sz="2200" dirty="0" smtClean="0"/>
              <a:t>A drug that has legitimate purposes.  Most opium came from the Ottoman Empire or India.</a:t>
            </a:r>
          </a:p>
          <a:p>
            <a:r>
              <a:rPr lang="en-US" sz="2200" dirty="0" smtClean="0"/>
              <a:t>But in the 17</a:t>
            </a:r>
            <a:r>
              <a:rPr lang="en-US" sz="2200" baseline="30000" dirty="0" smtClean="0"/>
              <a:t>th</a:t>
            </a:r>
            <a:r>
              <a:rPr lang="en-US" sz="2200" dirty="0" smtClean="0"/>
              <a:t> and 18</a:t>
            </a:r>
            <a:r>
              <a:rPr lang="en-US" sz="2200" baseline="30000" dirty="0" smtClean="0"/>
              <a:t>th</a:t>
            </a:r>
            <a:r>
              <a:rPr lang="en-US" sz="2200" dirty="0" smtClean="0"/>
              <a:t> centuries, people in all classes began to use it recreationally.</a:t>
            </a:r>
          </a:p>
        </p:txBody>
      </p:sp>
      <p:pic>
        <p:nvPicPr>
          <p:cNvPr id="8" name="Picture 2" descr="C:\Users\hahecht\Desktop\chinese-opium-smokers.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614782"/>
            <a:ext cx="4038600" cy="249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288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What’s been going on in China?</a:t>
            </a:r>
            <a:endParaRPr lang="en-US" dirty="0"/>
          </a:p>
        </p:txBody>
      </p:sp>
      <p:sp>
        <p:nvSpPr>
          <p:cNvPr id="3" name="Content Placeholder 2"/>
          <p:cNvSpPr>
            <a:spLocks noGrp="1"/>
          </p:cNvSpPr>
          <p:nvPr>
            <p:ph sz="half" idx="1"/>
          </p:nvPr>
        </p:nvSpPr>
        <p:spPr>
          <a:xfrm>
            <a:off x="0" y="1600200"/>
            <a:ext cx="4495800" cy="5257800"/>
          </a:xfrm>
        </p:spPr>
        <p:txBody>
          <a:bodyPr>
            <a:noAutofit/>
          </a:bodyPr>
          <a:lstStyle/>
          <a:p>
            <a:pPr marL="0" indent="0">
              <a:buNone/>
            </a:pPr>
            <a:r>
              <a:rPr lang="en-US" sz="2200" dirty="0" smtClean="0"/>
              <a:t>Opium</a:t>
            </a:r>
          </a:p>
          <a:p>
            <a:r>
              <a:rPr lang="en-US" sz="2200" dirty="0" smtClean="0"/>
              <a:t>A drug that has legitimate purposes.  Most opium came from the Ottoman Empire or India.</a:t>
            </a:r>
          </a:p>
          <a:p>
            <a:r>
              <a:rPr lang="en-US" sz="2200" dirty="0" smtClean="0"/>
              <a:t>But in the 17</a:t>
            </a:r>
            <a:r>
              <a:rPr lang="en-US" sz="2200" baseline="30000" dirty="0" smtClean="0"/>
              <a:t>th</a:t>
            </a:r>
            <a:r>
              <a:rPr lang="en-US" sz="2200" dirty="0" smtClean="0"/>
              <a:t> and 18</a:t>
            </a:r>
            <a:r>
              <a:rPr lang="en-US" sz="2200" baseline="30000" dirty="0" smtClean="0"/>
              <a:t>th</a:t>
            </a:r>
            <a:r>
              <a:rPr lang="en-US" sz="2200" dirty="0" smtClean="0"/>
              <a:t> centuries, people in all classes began to use it recreationally.</a:t>
            </a:r>
          </a:p>
          <a:p>
            <a:r>
              <a:rPr lang="en-US" sz="2200" dirty="0" smtClean="0"/>
              <a:t>Opium is addictive and leads to crime.  So in 1800, the Chinese government made opium illegal.</a:t>
            </a:r>
          </a:p>
          <a:p>
            <a:r>
              <a:rPr lang="en-US" sz="2200" dirty="0" smtClean="0"/>
              <a:t>Opium trade continued, particularly by the British.  (The Chinese are easier to control when they are high and weak on opium.)</a:t>
            </a:r>
            <a:endParaRPr lang="en-US" sz="2200" dirty="0"/>
          </a:p>
        </p:txBody>
      </p:sp>
      <p:pic>
        <p:nvPicPr>
          <p:cNvPr id="8" name="Picture 2" descr="C:\Users\hahecht\Desktop\opium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34297" y="1600200"/>
            <a:ext cx="306640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28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Imperialism in China</a:t>
            </a:r>
            <a:endParaRPr lang="en-US" dirty="0"/>
          </a:p>
        </p:txBody>
      </p:sp>
      <p:sp>
        <p:nvSpPr>
          <p:cNvPr id="3" name="Content Placeholder 2"/>
          <p:cNvSpPr>
            <a:spLocks noGrp="1"/>
          </p:cNvSpPr>
          <p:nvPr>
            <p:ph sz="half" idx="1"/>
          </p:nvPr>
        </p:nvSpPr>
        <p:spPr>
          <a:xfrm>
            <a:off x="0" y="1600200"/>
            <a:ext cx="4495800" cy="5257800"/>
          </a:xfrm>
        </p:spPr>
        <p:txBody>
          <a:bodyPr>
            <a:normAutofit fontScale="85000" lnSpcReduction="20000"/>
          </a:bodyPr>
          <a:lstStyle/>
          <a:p>
            <a:pPr marL="0" indent="0">
              <a:buNone/>
            </a:pPr>
            <a:r>
              <a:rPr lang="en-US" dirty="0" smtClean="0"/>
              <a:t>Opium Wars</a:t>
            </a:r>
          </a:p>
          <a:p>
            <a:r>
              <a:rPr lang="en-US" dirty="0" smtClean="0"/>
              <a:t>The British used opium to weaken the Chinese.</a:t>
            </a:r>
          </a:p>
          <a:p>
            <a:r>
              <a:rPr lang="en-US" dirty="0" smtClean="0"/>
              <a:t>In 1839, the Chinese destroyed British opium sparking the Opium Wars of 1839-1842. </a:t>
            </a:r>
          </a:p>
          <a:p>
            <a:r>
              <a:rPr lang="en-US" dirty="0" smtClean="0"/>
              <a:t>Easily dominating the backward Chinese forces, the British quickly took control.  </a:t>
            </a:r>
          </a:p>
          <a:p>
            <a:r>
              <a:rPr lang="en-US" dirty="0" smtClean="0"/>
              <a:t>The 1842 Treaty of Nanking granted Britain extensive trading and commercial rights in China, marking the first in a series of unequal treaties between China and European powers.</a:t>
            </a:r>
            <a:endParaRPr lang="en-US" dirty="0"/>
          </a:p>
        </p:txBody>
      </p:sp>
      <p:pic>
        <p:nvPicPr>
          <p:cNvPr id="7" name="Picture 2" descr="C:\Users\hahecht\Desktop\The_First_Opium_War_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781958"/>
            <a:ext cx="4038600" cy="216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96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2JBEJUP2\MC900233241[1].wmf"/>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76200"/>
            <a:ext cx="9372600" cy="72082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Imperialism in China</a:t>
            </a:r>
            <a:endParaRPr lang="en-US" dirty="0"/>
          </a:p>
        </p:txBody>
      </p:sp>
      <p:sp>
        <p:nvSpPr>
          <p:cNvPr id="3" name="Content Placeholder 2"/>
          <p:cNvSpPr>
            <a:spLocks noGrp="1"/>
          </p:cNvSpPr>
          <p:nvPr>
            <p:ph sz="half" idx="1"/>
          </p:nvPr>
        </p:nvSpPr>
        <p:spPr>
          <a:xfrm>
            <a:off x="152400" y="1600200"/>
            <a:ext cx="4343400" cy="5257800"/>
          </a:xfrm>
        </p:spPr>
        <p:txBody>
          <a:bodyPr>
            <a:normAutofit fontScale="85000" lnSpcReduction="20000"/>
          </a:bodyPr>
          <a:lstStyle/>
          <a:p>
            <a:pPr marL="0" indent="0">
              <a:buNone/>
            </a:pPr>
            <a:r>
              <a:rPr lang="en-US" dirty="0" smtClean="0"/>
              <a:t>Spheres of Influence</a:t>
            </a:r>
          </a:p>
          <a:p>
            <a:r>
              <a:rPr lang="en-US" dirty="0" smtClean="0"/>
              <a:t>By the end of the century, after 5 years of war between China and various European powers, France, Britain, Germany, Japan, and Russia held territorial and commercial advantages in their respective spheres of influence.</a:t>
            </a:r>
          </a:p>
          <a:p>
            <a:r>
              <a:rPr lang="en-US" dirty="0" smtClean="0"/>
              <a:t>Definition - Areas within the country in which one nation held exclusive rights to profits and investments.  Included territories, ports, shipping lines, rivers…etc.</a:t>
            </a:r>
            <a:endParaRPr lang="en-US" dirty="0"/>
          </a:p>
        </p:txBody>
      </p:sp>
      <p:pic>
        <p:nvPicPr>
          <p:cNvPr id="7" name="Picture 2" descr="C:\Users\hahecht\Desktop\Capture.PNG"/>
          <p:cNvPicPr>
            <a:picLocks noGrp="1" noChangeAspect="1" noChangeArrowheads="1"/>
          </p:cNvPicPr>
          <p:nvPr>
            <p:ph sz="half" idx="2"/>
          </p:nvPr>
        </p:nvPicPr>
        <p:blipFill>
          <a:blip r:embed="rId3" cstate="print">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4648200" y="2798713"/>
            <a:ext cx="4038600" cy="212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7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1233</Words>
  <Application>Microsoft Office PowerPoint</Application>
  <PresentationFormat>On-screen Show (4:3)</PresentationFormat>
  <Paragraphs>103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Do Now:</vt:lpstr>
      <vt:lpstr>Objective: The Far East</vt:lpstr>
      <vt:lpstr>The Far East</vt:lpstr>
      <vt:lpstr>What’s been going on in China?</vt:lpstr>
      <vt:lpstr>What’s been going on in China?</vt:lpstr>
      <vt:lpstr>What’s been going on in China?</vt:lpstr>
      <vt:lpstr>What’s been going on in China?</vt:lpstr>
      <vt:lpstr>Imperialism in China</vt:lpstr>
      <vt:lpstr>Imperialism in China</vt:lpstr>
      <vt:lpstr>Imperialism in China</vt:lpstr>
      <vt:lpstr>Chinese Resentment</vt:lpstr>
      <vt:lpstr>Chinese Resentment</vt:lpstr>
      <vt:lpstr>Chinese Resentment</vt:lpstr>
      <vt:lpstr>Chinese Resentment</vt:lpstr>
      <vt:lpstr>What’s been going on in Japan?</vt:lpstr>
      <vt:lpstr>Imperialism in Japan</vt:lpstr>
      <vt:lpstr>Imperialism in Japan</vt:lpstr>
      <vt:lpstr>Japanese Resentment</vt:lpstr>
      <vt:lpstr>Japanese Resentment</vt:lpstr>
      <vt:lpstr>Conclusion</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Name</dc:creator>
  <cp:lastModifiedBy>Hana A. Hecht (hahecht)</cp:lastModifiedBy>
  <cp:revision>21</cp:revision>
  <dcterms:created xsi:type="dcterms:W3CDTF">2013-02-14T02:19:35Z</dcterms:created>
  <dcterms:modified xsi:type="dcterms:W3CDTF">2016-02-08T00:16:54Z</dcterms:modified>
</cp:coreProperties>
</file>