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6" r:id="rId4"/>
    <p:sldId id="265" r:id="rId5"/>
    <p:sldId id="257" r:id="rId6"/>
    <p:sldId id="267" r:id="rId7"/>
    <p:sldId id="268" r:id="rId8"/>
    <p:sldId id="269" r:id="rId9"/>
    <p:sldId id="258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27" d="100"/>
          <a:sy n="27" d="100"/>
        </p:scale>
        <p:origin x="84" y="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777A-CB57-48A6-A143-3D052E17AA19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92C0-CF82-46FE-9AFF-083DE787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15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777A-CB57-48A6-A143-3D052E17AA19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92C0-CF82-46FE-9AFF-083DE787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1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777A-CB57-48A6-A143-3D052E17AA19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92C0-CF82-46FE-9AFF-083DE787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1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777A-CB57-48A6-A143-3D052E17AA19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92C0-CF82-46FE-9AFF-083DE787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58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777A-CB57-48A6-A143-3D052E17AA19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92C0-CF82-46FE-9AFF-083DE787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777A-CB57-48A6-A143-3D052E17AA19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92C0-CF82-46FE-9AFF-083DE787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0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777A-CB57-48A6-A143-3D052E17AA19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92C0-CF82-46FE-9AFF-083DE787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11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777A-CB57-48A6-A143-3D052E17AA19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92C0-CF82-46FE-9AFF-083DE787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82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777A-CB57-48A6-A143-3D052E17AA19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92C0-CF82-46FE-9AFF-083DE787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6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777A-CB57-48A6-A143-3D052E17AA19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92C0-CF82-46FE-9AFF-083DE787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44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777A-CB57-48A6-A143-3D052E17AA19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92C0-CF82-46FE-9AFF-083DE787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3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8777A-CB57-48A6-A143-3D052E17AA19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092C0-CF82-46FE-9AFF-083DE787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2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032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91448"/>
          </a:xfrm>
        </p:spPr>
        <p:txBody>
          <a:bodyPr/>
          <a:lstStyle/>
          <a:p>
            <a:r>
              <a:rPr lang="en-US" dirty="0" smtClean="0"/>
              <a:t>Do Now: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13811"/>
            <a:ext cx="9144000" cy="304398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Take out your homework but DO NOT turn it in!</a:t>
            </a:r>
          </a:p>
          <a:p>
            <a:r>
              <a:rPr lang="en-US" sz="3200" dirty="0" smtClean="0"/>
              <a:t>Grab </a:t>
            </a:r>
            <a:r>
              <a:rPr lang="en-US" sz="3200" dirty="0" smtClean="0"/>
              <a:t>today’s Agenda (8:1) and </a:t>
            </a:r>
            <a:r>
              <a:rPr lang="en-US" sz="3200" dirty="0" smtClean="0"/>
              <a:t>complete the Do Now.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610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032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42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032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914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Objective:</a:t>
            </a:r>
            <a:br>
              <a:rPr lang="en-US" dirty="0" smtClean="0"/>
            </a:br>
            <a:r>
              <a:rPr lang="en-US" b="1" dirty="0" smtClean="0"/>
              <a:t>Causes of World War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13811"/>
            <a:ext cx="9144000" cy="304398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SOL WHII.10a</a:t>
            </a:r>
          </a:p>
          <a:p>
            <a:r>
              <a:rPr lang="en-US" sz="3200" dirty="0" smtClean="0"/>
              <a:t>TSWDK of the worldwide impact of World War I by explaining economic causes, political causes, and major events and identifying major leaders of the war, with emphasis on Woodrow Wilson and Kaiser Wilhelm II.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771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095" y="1825625"/>
            <a:ext cx="6081862" cy="4872604"/>
          </a:xfrm>
        </p:spPr>
      </p:pic>
    </p:spTree>
    <p:extLst>
      <p:ext uri="{BB962C8B-B14F-4D97-AF65-F5344CB8AC3E}">
        <p14:creationId xmlns:p14="http://schemas.microsoft.com/office/powerpoint/2010/main" val="397232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032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Causes of World War I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394090"/>
              </p:ext>
            </p:extLst>
          </p:nvPr>
        </p:nvGraphicFramePr>
        <p:xfrm>
          <a:off x="838200" y="2280920"/>
          <a:ext cx="105156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MILITARISM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ALLIANCES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IMPERIALISM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NATIONALISM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44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032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Spark of World War 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825624"/>
            <a:ext cx="12191999" cy="502034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 Assassination</a:t>
            </a:r>
          </a:p>
          <a:p>
            <a:r>
              <a:rPr lang="en-US" dirty="0" smtClean="0"/>
              <a:t>Serbia</a:t>
            </a:r>
            <a:r>
              <a:rPr lang="en-US" dirty="0" smtClean="0"/>
              <a:t>, of Slavic origin, hoped one day to be a part of a larger Slavic state.  (Pan-Slavism)  This included Bosnia and Herzegovina.</a:t>
            </a:r>
          </a:p>
          <a:p>
            <a:r>
              <a:rPr lang="en-US" dirty="0" smtClean="0"/>
              <a:t>Germany wanted to annex Bosnia and Herzegovina for a greater German state.</a:t>
            </a:r>
          </a:p>
          <a:p>
            <a:r>
              <a:rPr lang="en-US" dirty="0" smtClean="0"/>
              <a:t>Serbian nationalists had been outraged by German imperialistic actions for a decade.</a:t>
            </a:r>
          </a:p>
          <a:p>
            <a:r>
              <a:rPr lang="en-US" dirty="0" smtClean="0"/>
              <a:t>Archduke Franz </a:t>
            </a:r>
            <a:r>
              <a:rPr lang="en-US" dirty="0" err="1" smtClean="0"/>
              <a:t>Ferdinad</a:t>
            </a:r>
            <a:r>
              <a:rPr lang="en-US" dirty="0" smtClean="0"/>
              <a:t> was heir to the </a:t>
            </a:r>
            <a:r>
              <a:rPr lang="en-US" dirty="0" err="1" smtClean="0"/>
              <a:t>Austron</a:t>
            </a:r>
            <a:r>
              <a:rPr lang="en-US" dirty="0" smtClean="0"/>
              <a:t>-Hungarian throne.  </a:t>
            </a:r>
            <a:endParaRPr lang="en-US" dirty="0"/>
          </a:p>
          <a:p>
            <a:r>
              <a:rPr lang="en-US" dirty="0" smtClean="0"/>
              <a:t>In June 1914, he traveled to Sarajevo, Bosnia, to inspect the imperial armed forces.</a:t>
            </a:r>
          </a:p>
          <a:p>
            <a:r>
              <a:rPr lang="en-US" dirty="0" smtClean="0"/>
              <a:t>On June 28, the Archduke and his wife Sophie were touring Sarajevo in an open car with surprisingly little security.  Serbian nationalist </a:t>
            </a:r>
            <a:r>
              <a:rPr lang="en-US" dirty="0" err="1" smtClean="0"/>
              <a:t>Nedjelko</a:t>
            </a:r>
            <a:r>
              <a:rPr lang="en-US" dirty="0" smtClean="0"/>
              <a:t> </a:t>
            </a:r>
            <a:r>
              <a:rPr lang="en-US" dirty="0" err="1" smtClean="0"/>
              <a:t>Cabrinovic</a:t>
            </a:r>
            <a:r>
              <a:rPr lang="en-US" dirty="0" smtClean="0"/>
              <a:t> threw a bomb at the car.  While it rolled of the back of the vehicle and wounded an </a:t>
            </a:r>
            <a:r>
              <a:rPr lang="en-US" dirty="0" smtClean="0"/>
              <a:t>officer </a:t>
            </a:r>
            <a:r>
              <a:rPr lang="en-US" dirty="0" smtClean="0"/>
              <a:t>and some bystanders, it did not harm the royal couple.</a:t>
            </a:r>
          </a:p>
          <a:p>
            <a:r>
              <a:rPr lang="en-US" dirty="0" smtClean="0"/>
              <a:t>Later that day, on the way to visit the </a:t>
            </a:r>
            <a:r>
              <a:rPr lang="en-US" smtClean="0"/>
              <a:t>injured </a:t>
            </a:r>
            <a:r>
              <a:rPr lang="en-US" smtClean="0"/>
              <a:t>officer, </a:t>
            </a:r>
            <a:r>
              <a:rPr lang="en-US" dirty="0" smtClean="0"/>
              <a:t>the archduke’s procession took a wrong turn at a corner where one of </a:t>
            </a:r>
            <a:r>
              <a:rPr lang="en-US" dirty="0" err="1" smtClean="0"/>
              <a:t>Cabrinovic’s</a:t>
            </a:r>
            <a:r>
              <a:rPr lang="en-US" dirty="0" smtClean="0"/>
              <a:t> cohorts happened to be loitering.  This was 19-year old </a:t>
            </a:r>
            <a:r>
              <a:rPr lang="en-US" dirty="0" err="1" smtClean="0"/>
              <a:t>Gavrilo</a:t>
            </a:r>
            <a:r>
              <a:rPr lang="en-US" dirty="0" smtClean="0"/>
              <a:t> </a:t>
            </a:r>
            <a:r>
              <a:rPr lang="en-US" dirty="0" err="1" smtClean="0"/>
              <a:t>Princip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Seeing his opportunity, </a:t>
            </a:r>
            <a:r>
              <a:rPr lang="en-US" dirty="0" err="1" smtClean="0"/>
              <a:t>Princip</a:t>
            </a:r>
            <a:r>
              <a:rPr lang="en-US" dirty="0" smtClean="0"/>
              <a:t> fired into the car, shooting the Archduke and his wife, and killing them both.</a:t>
            </a:r>
          </a:p>
        </p:txBody>
      </p:sp>
    </p:spTree>
    <p:extLst>
      <p:ext uri="{BB962C8B-B14F-4D97-AF65-F5344CB8AC3E}">
        <p14:creationId xmlns:p14="http://schemas.microsoft.com/office/powerpoint/2010/main" val="278398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032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Spark of World War 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825624"/>
            <a:ext cx="12191999" cy="50203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Ultimatum</a:t>
            </a:r>
          </a:p>
          <a:p>
            <a:r>
              <a:rPr lang="en-US" dirty="0" smtClean="0"/>
              <a:t>Austria-Hungary</a:t>
            </a:r>
            <a:r>
              <a:rPr lang="en-US" dirty="0" smtClean="0"/>
              <a:t>, obviously angry, blamed Serbia for the assassination (even though the Serbian government played no role in the assassination).  Germany promised to Austria-Hungary any support they needed in order to punish Serbia.</a:t>
            </a:r>
          </a:p>
          <a:p>
            <a:r>
              <a:rPr lang="en-US" dirty="0" smtClean="0"/>
              <a:t>Austria-Hungary presented to Serbia an ultimatum:</a:t>
            </a:r>
          </a:p>
          <a:p>
            <a:pPr lvl="1"/>
            <a:r>
              <a:rPr lang="en-US" dirty="0" smtClean="0"/>
              <a:t>Serbia must take full responsibility for the murder (even though </a:t>
            </a:r>
            <a:r>
              <a:rPr lang="en-US" dirty="0" err="1" smtClean="0"/>
              <a:t>Pricip</a:t>
            </a:r>
            <a:r>
              <a:rPr lang="en-US" dirty="0" smtClean="0"/>
              <a:t> wasn’t even Serbian!)</a:t>
            </a:r>
          </a:p>
          <a:p>
            <a:pPr lvl="1"/>
            <a:r>
              <a:rPr lang="en-US" dirty="0" smtClean="0"/>
              <a:t>Serbia must agree to ban ‘anti-Austrian’ groups within Serbia</a:t>
            </a:r>
          </a:p>
          <a:p>
            <a:pPr lvl="1"/>
            <a:r>
              <a:rPr lang="en-US" dirty="0" smtClean="0"/>
              <a:t>Serbia must allow Austria to prosecute these and other conspirators in Austrian courts.</a:t>
            </a:r>
          </a:p>
          <a:p>
            <a:r>
              <a:rPr lang="en-US" dirty="0" smtClean="0"/>
              <a:t>Serbia agreed to all parts of the ultimatum except the last part.  They felt that if a crime was committed in their country, they have the right to investigate, prosecute, and punish the criminals.  After all, they were their own country! </a:t>
            </a:r>
          </a:p>
        </p:txBody>
      </p:sp>
    </p:spTree>
    <p:extLst>
      <p:ext uri="{BB962C8B-B14F-4D97-AF65-F5344CB8AC3E}">
        <p14:creationId xmlns:p14="http://schemas.microsoft.com/office/powerpoint/2010/main" val="133827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032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Spark of World War 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825624"/>
            <a:ext cx="11633200" cy="50203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Domino </a:t>
            </a:r>
            <a:r>
              <a:rPr lang="en-US" dirty="0" smtClean="0"/>
              <a:t>Effect:</a:t>
            </a:r>
          </a:p>
          <a:p>
            <a:r>
              <a:rPr lang="en-US" dirty="0" smtClean="0"/>
              <a:t>Serbia </a:t>
            </a:r>
            <a:r>
              <a:rPr lang="en-US" dirty="0" smtClean="0"/>
              <a:t>declined the ultimatum </a:t>
            </a:r>
            <a:r>
              <a:rPr lang="en-US" dirty="0" smtClean="0">
                <a:sym typeface="Wingdings" panose="05000000000000000000" pitchFamily="2" charset="2"/>
              </a:rPr>
              <a:t> Austria-Hungary declares war on </a:t>
            </a:r>
            <a:r>
              <a:rPr lang="en-US" dirty="0" smtClean="0">
                <a:sym typeface="Wingdings" panose="05000000000000000000" pitchFamily="2" charset="2"/>
              </a:rPr>
              <a:t>Serbia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Russia was allied with Serbia  Rushes to protect Serbia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Germany was allied with Austria-Hungary  </a:t>
            </a:r>
            <a:r>
              <a:rPr lang="en-US" dirty="0" smtClean="0">
                <a:sym typeface="Wingdings" panose="05000000000000000000" pitchFamily="2" charset="2"/>
              </a:rPr>
              <a:t>August 1, 1914, Germany declares war on Russia (to stop Russian troops from mobilizing)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Russia was allied with France  August 3, 1914, Germany declares war on France (to defeat them before they had a chance to mobilize, thereby depriving Russia the hope of a two-front war with Germany)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France was heavily fortified (Militarism)  Germany goes through Belgium to ge</a:t>
            </a:r>
            <a:r>
              <a:rPr lang="en-US" dirty="0" smtClean="0">
                <a:sym typeface="Wingdings" panose="05000000000000000000" pitchFamily="2" charset="2"/>
              </a:rPr>
              <a:t>t to France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Great Britain promised to maintain Belgium neutrality (1839)  August 4, 1914 Great Britain declares war on Germany</a:t>
            </a:r>
            <a:endParaRPr lang="en-US" dirty="0" smtClean="0"/>
          </a:p>
          <a:p>
            <a:r>
              <a:rPr lang="en-US" dirty="0" smtClean="0"/>
              <a:t>The Great War has started!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93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032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World War I (1914-1918) was caused by competition among industrial nations in Europe and a failure of diplomacy.  </a:t>
            </a:r>
          </a:p>
          <a:p>
            <a:pPr lvl="0"/>
            <a:r>
              <a:rPr lang="en-US" dirty="0"/>
              <a:t>Causes of World War I include:</a:t>
            </a:r>
          </a:p>
          <a:p>
            <a:pPr lvl="1"/>
            <a:r>
              <a:rPr lang="en-US" dirty="0"/>
              <a:t>Militarism </a:t>
            </a:r>
          </a:p>
          <a:p>
            <a:pPr lvl="1"/>
            <a:r>
              <a:rPr lang="en-US" dirty="0"/>
              <a:t>Alliances</a:t>
            </a:r>
          </a:p>
          <a:p>
            <a:pPr lvl="2"/>
            <a:r>
              <a:rPr lang="en-US" dirty="0"/>
              <a:t>That divided Europe into competing camps</a:t>
            </a:r>
          </a:p>
          <a:p>
            <a:pPr lvl="2"/>
            <a:r>
              <a:rPr lang="en-US" dirty="0"/>
              <a:t>Diplomatic failures</a:t>
            </a:r>
          </a:p>
          <a:p>
            <a:pPr lvl="1"/>
            <a:r>
              <a:rPr lang="en-US" dirty="0"/>
              <a:t>Imperialism</a:t>
            </a:r>
          </a:p>
          <a:p>
            <a:pPr lvl="2"/>
            <a:r>
              <a:rPr lang="en-US" dirty="0"/>
              <a:t>The quest for colonies</a:t>
            </a:r>
          </a:p>
          <a:p>
            <a:pPr lvl="2"/>
            <a:r>
              <a:rPr lang="en-US" dirty="0"/>
              <a:t>Competition over colonies</a:t>
            </a:r>
          </a:p>
          <a:p>
            <a:pPr lvl="1"/>
            <a:r>
              <a:rPr lang="en-US" dirty="0"/>
              <a:t>Nationalism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2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032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7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613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Do Now:</vt:lpstr>
      <vt:lpstr>Objective: Causes of World War I</vt:lpstr>
      <vt:lpstr>PowerPoint Presentation</vt:lpstr>
      <vt:lpstr>Causes of World War I</vt:lpstr>
      <vt:lpstr>The Spark of World War I</vt:lpstr>
      <vt:lpstr>The Spark of World War I</vt:lpstr>
      <vt:lpstr>The Spark of World War I</vt:lpstr>
      <vt:lpstr>Conclusion</vt:lpstr>
      <vt:lpstr>PowerPoint Presentation</vt:lpstr>
      <vt:lpstr>PowerPoint Presentation</vt:lpstr>
    </vt:vector>
  </TitlesOfParts>
  <Company>Henrico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Now:</dc:title>
  <dc:creator>Hana A. Hecht (hahecht)</dc:creator>
  <cp:lastModifiedBy>Hana A. Hecht (hahecht)</cp:lastModifiedBy>
  <cp:revision>17</cp:revision>
  <dcterms:created xsi:type="dcterms:W3CDTF">2015-02-24T17:04:15Z</dcterms:created>
  <dcterms:modified xsi:type="dcterms:W3CDTF">2016-02-19T15:43:12Z</dcterms:modified>
</cp:coreProperties>
</file>