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5" r:id="rId3"/>
    <p:sldId id="260" r:id="rId4"/>
    <p:sldId id="261" r:id="rId5"/>
    <p:sldId id="262" r:id="rId6"/>
    <p:sldId id="263" r:id="rId7"/>
    <p:sldId id="266" r:id="rId8"/>
    <p:sldId id="267" r:id="rId9"/>
    <p:sldId id="264" r:id="rId10"/>
    <p:sldId id="268" r:id="rId11"/>
    <p:sldId id="269" r:id="rId12"/>
    <p:sldId id="270" r:id="rId13"/>
    <p:sldId id="271" r:id="rId14"/>
    <p:sldId id="272" r:id="rId15"/>
    <p:sldId id="273" r:id="rId16"/>
    <p:sldId id="274" r:id="rId17"/>
    <p:sldId id="275" r:id="rId18"/>
    <p:sldId id="276" r:id="rId19"/>
    <p:sldId id="277" r:id="rId20"/>
    <p:sldId id="256" r:id="rId21"/>
    <p:sldId id="257" r:id="rId22"/>
    <p:sldId id="25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19" autoAdjust="0"/>
    <p:restoredTop sz="94660"/>
  </p:normalViewPr>
  <p:slideViewPr>
    <p:cSldViewPr snapToGrid="0">
      <p:cViewPr varScale="1">
        <p:scale>
          <a:sx n="40" d="100"/>
          <a:sy n="40" d="100"/>
        </p:scale>
        <p:origin x="78" y="9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99BA42-BE8D-42B6-B11E-471E38489AE5}" type="datetimeFigureOut">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07811-66BD-48E0-A3A4-A9C6D866E8DE}" type="slidenum">
              <a:rPr lang="en-US" smtClean="0"/>
              <a:t>‹#›</a:t>
            </a:fld>
            <a:endParaRPr lang="en-US"/>
          </a:p>
        </p:txBody>
      </p:sp>
    </p:spTree>
    <p:extLst>
      <p:ext uri="{BB962C8B-B14F-4D97-AF65-F5344CB8AC3E}">
        <p14:creationId xmlns:p14="http://schemas.microsoft.com/office/powerpoint/2010/main" val="3685649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99BA42-BE8D-42B6-B11E-471E38489AE5}" type="datetimeFigureOut">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07811-66BD-48E0-A3A4-A9C6D866E8DE}" type="slidenum">
              <a:rPr lang="en-US" smtClean="0"/>
              <a:t>‹#›</a:t>
            </a:fld>
            <a:endParaRPr lang="en-US"/>
          </a:p>
        </p:txBody>
      </p:sp>
    </p:spTree>
    <p:extLst>
      <p:ext uri="{BB962C8B-B14F-4D97-AF65-F5344CB8AC3E}">
        <p14:creationId xmlns:p14="http://schemas.microsoft.com/office/powerpoint/2010/main" val="2535424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99BA42-BE8D-42B6-B11E-471E38489AE5}" type="datetimeFigureOut">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07811-66BD-48E0-A3A4-A9C6D866E8DE}" type="slidenum">
              <a:rPr lang="en-US" smtClean="0"/>
              <a:t>‹#›</a:t>
            </a:fld>
            <a:endParaRPr lang="en-US"/>
          </a:p>
        </p:txBody>
      </p:sp>
    </p:spTree>
    <p:extLst>
      <p:ext uri="{BB962C8B-B14F-4D97-AF65-F5344CB8AC3E}">
        <p14:creationId xmlns:p14="http://schemas.microsoft.com/office/powerpoint/2010/main" val="3108595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99BA42-BE8D-42B6-B11E-471E38489AE5}" type="datetimeFigureOut">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07811-66BD-48E0-A3A4-A9C6D866E8DE}" type="slidenum">
              <a:rPr lang="en-US" smtClean="0"/>
              <a:t>‹#›</a:t>
            </a:fld>
            <a:endParaRPr lang="en-US"/>
          </a:p>
        </p:txBody>
      </p:sp>
    </p:spTree>
    <p:extLst>
      <p:ext uri="{BB962C8B-B14F-4D97-AF65-F5344CB8AC3E}">
        <p14:creationId xmlns:p14="http://schemas.microsoft.com/office/powerpoint/2010/main" val="3560768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99BA42-BE8D-42B6-B11E-471E38489AE5}" type="datetimeFigureOut">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07811-66BD-48E0-A3A4-A9C6D866E8DE}" type="slidenum">
              <a:rPr lang="en-US" smtClean="0"/>
              <a:t>‹#›</a:t>
            </a:fld>
            <a:endParaRPr lang="en-US"/>
          </a:p>
        </p:txBody>
      </p:sp>
    </p:spTree>
    <p:extLst>
      <p:ext uri="{BB962C8B-B14F-4D97-AF65-F5344CB8AC3E}">
        <p14:creationId xmlns:p14="http://schemas.microsoft.com/office/powerpoint/2010/main" val="199106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99BA42-BE8D-42B6-B11E-471E38489AE5}" type="datetimeFigureOut">
              <a:rPr lang="en-US" smtClean="0"/>
              <a:t>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07811-66BD-48E0-A3A4-A9C6D866E8DE}" type="slidenum">
              <a:rPr lang="en-US" smtClean="0"/>
              <a:t>‹#›</a:t>
            </a:fld>
            <a:endParaRPr lang="en-US"/>
          </a:p>
        </p:txBody>
      </p:sp>
    </p:spTree>
    <p:extLst>
      <p:ext uri="{BB962C8B-B14F-4D97-AF65-F5344CB8AC3E}">
        <p14:creationId xmlns:p14="http://schemas.microsoft.com/office/powerpoint/2010/main" val="2303257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99BA42-BE8D-42B6-B11E-471E38489AE5}" type="datetimeFigureOut">
              <a:rPr lang="en-US" smtClean="0"/>
              <a:t>2/23/2016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507811-66BD-48E0-A3A4-A9C6D866E8DE}" type="slidenum">
              <a:rPr lang="en-US" smtClean="0"/>
              <a:t>‹#›</a:t>
            </a:fld>
            <a:endParaRPr lang="en-US"/>
          </a:p>
        </p:txBody>
      </p:sp>
    </p:spTree>
    <p:extLst>
      <p:ext uri="{BB962C8B-B14F-4D97-AF65-F5344CB8AC3E}">
        <p14:creationId xmlns:p14="http://schemas.microsoft.com/office/powerpoint/2010/main" val="2742217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99BA42-BE8D-42B6-B11E-471E38489AE5}" type="datetimeFigureOut">
              <a:rPr lang="en-US" smtClean="0"/>
              <a:t>2/23/2016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507811-66BD-48E0-A3A4-A9C6D866E8DE}" type="slidenum">
              <a:rPr lang="en-US" smtClean="0"/>
              <a:t>‹#›</a:t>
            </a:fld>
            <a:endParaRPr lang="en-US"/>
          </a:p>
        </p:txBody>
      </p:sp>
    </p:spTree>
    <p:extLst>
      <p:ext uri="{BB962C8B-B14F-4D97-AF65-F5344CB8AC3E}">
        <p14:creationId xmlns:p14="http://schemas.microsoft.com/office/powerpoint/2010/main" val="1569691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9BA42-BE8D-42B6-B11E-471E38489AE5}" type="datetimeFigureOut">
              <a:rPr lang="en-US" smtClean="0"/>
              <a:t>2/23/2016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507811-66BD-48E0-A3A4-A9C6D866E8DE}" type="slidenum">
              <a:rPr lang="en-US" smtClean="0"/>
              <a:t>‹#›</a:t>
            </a:fld>
            <a:endParaRPr lang="en-US"/>
          </a:p>
        </p:txBody>
      </p:sp>
    </p:spTree>
    <p:extLst>
      <p:ext uri="{BB962C8B-B14F-4D97-AF65-F5344CB8AC3E}">
        <p14:creationId xmlns:p14="http://schemas.microsoft.com/office/powerpoint/2010/main" val="361053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99BA42-BE8D-42B6-B11E-471E38489AE5}" type="datetimeFigureOut">
              <a:rPr lang="en-US" smtClean="0"/>
              <a:t>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07811-66BD-48E0-A3A4-A9C6D866E8DE}" type="slidenum">
              <a:rPr lang="en-US" smtClean="0"/>
              <a:t>‹#›</a:t>
            </a:fld>
            <a:endParaRPr lang="en-US"/>
          </a:p>
        </p:txBody>
      </p:sp>
    </p:spTree>
    <p:extLst>
      <p:ext uri="{BB962C8B-B14F-4D97-AF65-F5344CB8AC3E}">
        <p14:creationId xmlns:p14="http://schemas.microsoft.com/office/powerpoint/2010/main" val="1323056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99BA42-BE8D-42B6-B11E-471E38489AE5}" type="datetimeFigureOut">
              <a:rPr lang="en-US" smtClean="0"/>
              <a:t>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07811-66BD-48E0-A3A4-A9C6D866E8DE}" type="slidenum">
              <a:rPr lang="en-US" smtClean="0"/>
              <a:t>‹#›</a:t>
            </a:fld>
            <a:endParaRPr lang="en-US"/>
          </a:p>
        </p:txBody>
      </p:sp>
    </p:spTree>
    <p:extLst>
      <p:ext uri="{BB962C8B-B14F-4D97-AF65-F5344CB8AC3E}">
        <p14:creationId xmlns:p14="http://schemas.microsoft.com/office/powerpoint/2010/main" val="3112022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9BA42-BE8D-42B6-B11E-471E38489AE5}" type="datetimeFigureOut">
              <a:rPr lang="en-US" smtClean="0"/>
              <a:t>2/23/2016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507811-66BD-48E0-A3A4-A9C6D866E8DE}" type="slidenum">
              <a:rPr lang="en-US" smtClean="0"/>
              <a:t>‹#›</a:t>
            </a:fld>
            <a:endParaRPr lang="en-US"/>
          </a:p>
        </p:txBody>
      </p:sp>
    </p:spTree>
    <p:extLst>
      <p:ext uri="{BB962C8B-B14F-4D97-AF65-F5344CB8AC3E}">
        <p14:creationId xmlns:p14="http://schemas.microsoft.com/office/powerpoint/2010/main" val="3139712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0305"/>
            <a:ext cx="12191999" cy="6888030"/>
          </a:xfrm>
          <a:prstGeom prst="rect">
            <a:avLst/>
          </a:prstGeom>
        </p:spPr>
      </p:pic>
      <p:sp>
        <p:nvSpPr>
          <p:cNvPr id="2" name="Title 1"/>
          <p:cNvSpPr>
            <a:spLocks noGrp="1"/>
          </p:cNvSpPr>
          <p:nvPr>
            <p:ph type="ctrTitle"/>
          </p:nvPr>
        </p:nvSpPr>
        <p:spPr>
          <a:xfrm>
            <a:off x="1524000" y="1122363"/>
            <a:ext cx="9144000" cy="1115511"/>
          </a:xfrm>
        </p:spPr>
        <p:txBody>
          <a:bodyPr/>
          <a:lstStyle/>
          <a:p>
            <a:r>
              <a:rPr lang="en-US" dirty="0" smtClean="0"/>
              <a:t>Do Now:</a:t>
            </a:r>
            <a:endParaRPr lang="en-US" dirty="0"/>
          </a:p>
        </p:txBody>
      </p:sp>
      <p:sp>
        <p:nvSpPr>
          <p:cNvPr id="3" name="Subtitle 2"/>
          <p:cNvSpPr>
            <a:spLocks noGrp="1"/>
          </p:cNvSpPr>
          <p:nvPr>
            <p:ph type="subTitle" idx="1"/>
          </p:nvPr>
        </p:nvSpPr>
        <p:spPr>
          <a:xfrm>
            <a:off x="1524000" y="2237874"/>
            <a:ext cx="9144000" cy="3019926"/>
          </a:xfrm>
        </p:spPr>
        <p:txBody>
          <a:bodyPr>
            <a:normAutofit/>
          </a:bodyPr>
          <a:lstStyle/>
          <a:p>
            <a:r>
              <a:rPr lang="en-US" sz="4000" dirty="0" smtClean="0"/>
              <a:t>Turn in your </a:t>
            </a:r>
            <a:r>
              <a:rPr lang="en-US" sz="4000" dirty="0" err="1" smtClean="0"/>
              <a:t>Schlieffen</a:t>
            </a:r>
            <a:r>
              <a:rPr lang="en-US" sz="4000" dirty="0" smtClean="0"/>
              <a:t> Plan worksheet and grab today’s Agenda (8:6).</a:t>
            </a:r>
          </a:p>
          <a:p>
            <a:r>
              <a:rPr lang="en-US" sz="4000" dirty="0" smtClean="0"/>
              <a:t>Without looking it up, what does “stalemate” mean?  How would a war get to a stalemate?</a:t>
            </a:r>
            <a:endParaRPr lang="en-US" sz="4000" dirty="0"/>
          </a:p>
        </p:txBody>
      </p:sp>
    </p:spTree>
    <p:extLst>
      <p:ext uri="{BB962C8B-B14F-4D97-AF65-F5344CB8AC3E}">
        <p14:creationId xmlns:p14="http://schemas.microsoft.com/office/powerpoint/2010/main" val="2623614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0305"/>
            <a:ext cx="12191999" cy="6888030"/>
          </a:xfrm>
          <a:prstGeom prst="rect">
            <a:avLst/>
          </a:prstGeom>
        </p:spPr>
      </p:pic>
      <p:sp>
        <p:nvSpPr>
          <p:cNvPr id="2" name="Title 1"/>
          <p:cNvSpPr>
            <a:spLocks noGrp="1"/>
          </p:cNvSpPr>
          <p:nvPr>
            <p:ph type="title"/>
          </p:nvPr>
        </p:nvSpPr>
        <p:spPr/>
        <p:txBody>
          <a:bodyPr/>
          <a:lstStyle/>
          <a:p>
            <a:pPr algn="ctr"/>
            <a:r>
              <a:rPr lang="en-US" b="1" dirty="0" smtClean="0"/>
              <a:t>I’ve a Little Wet Home in a Trench</a:t>
            </a:r>
            <a:endParaRPr lang="en-US" b="1" dirty="0"/>
          </a:p>
        </p:txBody>
      </p:sp>
      <p:sp>
        <p:nvSpPr>
          <p:cNvPr id="3" name="Content Placeholder 2"/>
          <p:cNvSpPr>
            <a:spLocks noGrp="1"/>
          </p:cNvSpPr>
          <p:nvPr>
            <p:ph idx="1"/>
          </p:nvPr>
        </p:nvSpPr>
        <p:spPr/>
        <p:txBody>
          <a:bodyPr>
            <a:normAutofit fontScale="85000" lnSpcReduction="20000"/>
          </a:bodyPr>
          <a:lstStyle/>
          <a:p>
            <a:pPr marL="0" indent="0" algn="ctr">
              <a:buNone/>
            </a:pPr>
            <a:r>
              <a:rPr lang="en-US" dirty="0" smtClean="0"/>
              <a:t>I’ve had a little wet home in a trench</a:t>
            </a:r>
          </a:p>
          <a:p>
            <a:pPr marL="0" indent="0" algn="ctr">
              <a:buNone/>
            </a:pPr>
            <a:r>
              <a:rPr lang="en-US" dirty="0" smtClean="0"/>
              <a:t>Where the rainstorms continually drench,</a:t>
            </a:r>
          </a:p>
          <a:p>
            <a:pPr marL="0" indent="0" algn="ctr">
              <a:buNone/>
            </a:pPr>
            <a:r>
              <a:rPr lang="en-US" dirty="0" smtClean="0"/>
              <a:t>There’s a dead cow close by</a:t>
            </a:r>
          </a:p>
          <a:p>
            <a:pPr marL="0" indent="0" algn="ctr">
              <a:buNone/>
            </a:pPr>
            <a:r>
              <a:rPr lang="en-US" dirty="0" smtClean="0"/>
              <a:t>With her feet in towards the sky</a:t>
            </a:r>
          </a:p>
          <a:p>
            <a:pPr marL="0" indent="0" algn="ctr">
              <a:buNone/>
            </a:pPr>
            <a:r>
              <a:rPr lang="en-US" dirty="0" smtClean="0"/>
              <a:t>And she gives off a terrible stench</a:t>
            </a:r>
          </a:p>
          <a:p>
            <a:pPr marL="0" indent="0" algn="ctr">
              <a:buNone/>
            </a:pPr>
            <a:endParaRPr lang="en-US" dirty="0"/>
          </a:p>
          <a:p>
            <a:pPr marL="0" indent="0" algn="ctr">
              <a:buNone/>
            </a:pPr>
            <a:r>
              <a:rPr lang="en-US" dirty="0" smtClean="0"/>
              <a:t>Underneath, in the place of a floor,</a:t>
            </a:r>
          </a:p>
          <a:p>
            <a:pPr marL="0" indent="0" algn="ctr">
              <a:buNone/>
            </a:pPr>
            <a:r>
              <a:rPr lang="en-US" dirty="0" smtClean="0"/>
              <a:t>There’s a mass of wet mud and some straw,</a:t>
            </a:r>
          </a:p>
          <a:p>
            <a:pPr marL="0" indent="0" algn="ctr">
              <a:buNone/>
            </a:pPr>
            <a:r>
              <a:rPr lang="en-US" dirty="0" smtClean="0"/>
              <a:t>But with shells dropping there,</a:t>
            </a:r>
          </a:p>
          <a:p>
            <a:pPr marL="0" indent="0" algn="ctr">
              <a:buNone/>
            </a:pPr>
            <a:r>
              <a:rPr lang="en-US" dirty="0" smtClean="0"/>
              <a:t>There’s no place to compare</a:t>
            </a:r>
          </a:p>
          <a:p>
            <a:pPr marL="0" indent="0" algn="ctr">
              <a:buNone/>
            </a:pPr>
            <a:r>
              <a:rPr lang="en-US" dirty="0" smtClean="0"/>
              <a:t>With my little wet home in the trench</a:t>
            </a:r>
            <a:endParaRPr lang="en-US" dirty="0"/>
          </a:p>
        </p:txBody>
      </p:sp>
    </p:spTree>
    <p:extLst>
      <p:ext uri="{BB962C8B-B14F-4D97-AF65-F5344CB8AC3E}">
        <p14:creationId xmlns:p14="http://schemas.microsoft.com/office/powerpoint/2010/main" val="22971175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0305"/>
            <a:ext cx="12191999" cy="6888030"/>
          </a:xfrm>
          <a:prstGeom prst="rect">
            <a:avLst/>
          </a:prstGeom>
        </p:spPr>
      </p:pic>
      <p:sp>
        <p:nvSpPr>
          <p:cNvPr id="2" name="Title 1"/>
          <p:cNvSpPr>
            <a:spLocks noGrp="1"/>
          </p:cNvSpPr>
          <p:nvPr>
            <p:ph type="title"/>
          </p:nvPr>
        </p:nvSpPr>
        <p:spPr/>
        <p:txBody>
          <a:bodyPr/>
          <a:lstStyle/>
          <a:p>
            <a:pPr algn="ctr"/>
            <a:r>
              <a:rPr lang="en-US" b="1" dirty="0" smtClean="0"/>
              <a:t>Trench Warfare</a:t>
            </a:r>
            <a:endParaRPr lang="en-US" b="1" dirty="0"/>
          </a:p>
        </p:txBody>
      </p:sp>
      <p:sp>
        <p:nvSpPr>
          <p:cNvPr id="3" name="Content Placeholder 2"/>
          <p:cNvSpPr>
            <a:spLocks noGrp="1"/>
          </p:cNvSpPr>
          <p:nvPr>
            <p:ph sz="half" idx="1"/>
          </p:nvPr>
        </p:nvSpPr>
        <p:spPr>
          <a:xfrm>
            <a:off x="192504" y="1419726"/>
            <a:ext cx="6605334" cy="5447999"/>
          </a:xfrm>
        </p:spPr>
        <p:txBody>
          <a:bodyPr>
            <a:normAutofit/>
          </a:bodyPr>
          <a:lstStyle/>
          <a:p>
            <a:pPr marL="0" indent="0">
              <a:buNone/>
            </a:pPr>
            <a:r>
              <a:rPr lang="en-US" sz="1700" dirty="0" smtClean="0"/>
              <a:t>Organization of the Trenches</a:t>
            </a:r>
          </a:p>
          <a:p>
            <a:r>
              <a:rPr lang="en-US" sz="1700" dirty="0" smtClean="0"/>
              <a:t>The first major trench lines were completed in late November 1914.</a:t>
            </a:r>
          </a:p>
          <a:p>
            <a:r>
              <a:rPr lang="en-US" sz="1700" dirty="0" smtClean="0"/>
              <a:t>The Allies used four “types” of trenches.</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97675" y="2543969"/>
            <a:ext cx="5181600" cy="2914650"/>
          </a:xfrm>
        </p:spPr>
      </p:pic>
    </p:spTree>
    <p:extLst>
      <p:ext uri="{BB962C8B-B14F-4D97-AF65-F5344CB8AC3E}">
        <p14:creationId xmlns:p14="http://schemas.microsoft.com/office/powerpoint/2010/main" val="410868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0305"/>
            <a:ext cx="12191999" cy="6888030"/>
          </a:xfrm>
          <a:prstGeom prst="rect">
            <a:avLst/>
          </a:prstGeom>
        </p:spPr>
      </p:pic>
      <p:sp>
        <p:nvSpPr>
          <p:cNvPr id="2" name="Title 1"/>
          <p:cNvSpPr>
            <a:spLocks noGrp="1"/>
          </p:cNvSpPr>
          <p:nvPr>
            <p:ph type="title"/>
          </p:nvPr>
        </p:nvSpPr>
        <p:spPr/>
        <p:txBody>
          <a:bodyPr/>
          <a:lstStyle/>
          <a:p>
            <a:pPr algn="ctr"/>
            <a:r>
              <a:rPr lang="en-US" b="1" dirty="0" smtClean="0"/>
              <a:t>Trench Warfare</a:t>
            </a:r>
            <a:endParaRPr lang="en-US" b="1" dirty="0"/>
          </a:p>
        </p:txBody>
      </p:sp>
      <p:sp>
        <p:nvSpPr>
          <p:cNvPr id="3" name="Content Placeholder 2"/>
          <p:cNvSpPr>
            <a:spLocks noGrp="1"/>
          </p:cNvSpPr>
          <p:nvPr>
            <p:ph sz="half" idx="1"/>
          </p:nvPr>
        </p:nvSpPr>
        <p:spPr>
          <a:xfrm>
            <a:off x="192504" y="1419726"/>
            <a:ext cx="6605334" cy="5447999"/>
          </a:xfrm>
        </p:spPr>
        <p:txBody>
          <a:bodyPr>
            <a:normAutofit/>
          </a:bodyPr>
          <a:lstStyle/>
          <a:p>
            <a:pPr marL="0" indent="0">
              <a:buNone/>
            </a:pPr>
            <a:r>
              <a:rPr lang="en-US" sz="1700" dirty="0" smtClean="0"/>
              <a:t>Organization of the Trenches</a:t>
            </a:r>
          </a:p>
          <a:p>
            <a:r>
              <a:rPr lang="en-US" sz="1700" dirty="0" smtClean="0"/>
              <a:t>The first major trench lines were completed in late November 1914.</a:t>
            </a:r>
          </a:p>
          <a:p>
            <a:r>
              <a:rPr lang="en-US" sz="1700" dirty="0" smtClean="0"/>
              <a:t>The Allies used four “types” of trenches.</a:t>
            </a:r>
          </a:p>
          <a:p>
            <a:pPr lvl="1"/>
            <a:r>
              <a:rPr lang="en-US" sz="1700" dirty="0" smtClean="0"/>
              <a:t>The front-line trench (or firing-and-attack trench) that was located from 50 yards to 1 mile from the German’s front trench.</a:t>
            </a:r>
          </a:p>
          <a:p>
            <a:pPr lvl="1"/>
            <a:r>
              <a:rPr lang="en-US" sz="1700" dirty="0" smtClean="0"/>
              <a:t>Several hundreds yards behind the front-line trench was the support trench, with men and supplies that could immediately assist those on the front line.</a:t>
            </a:r>
          </a:p>
          <a:p>
            <a:pPr lvl="1"/>
            <a:r>
              <a:rPr lang="en-US" sz="1700" dirty="0" smtClean="0"/>
              <a:t>The reserve trench was dug several hundred yards back and contained men and supplies that were available in emergencies should the first trenches be overrun.</a:t>
            </a:r>
          </a:p>
          <a:p>
            <a:pPr lvl="1"/>
            <a:r>
              <a:rPr lang="en-US" sz="1700" dirty="0" smtClean="0"/>
              <a:t>Connecting these trenches were communication trenches, which allowed movement of messages, supplies, and men among the trenches.  Some underground networks connected gun emplacements and bunkers with the communication trenches.</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07225" y="2139156"/>
            <a:ext cx="4762500" cy="3724275"/>
          </a:xfrm>
        </p:spPr>
      </p:pic>
    </p:spTree>
    <p:extLst>
      <p:ext uri="{BB962C8B-B14F-4D97-AF65-F5344CB8AC3E}">
        <p14:creationId xmlns:p14="http://schemas.microsoft.com/office/powerpoint/2010/main" val="302632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0305"/>
            <a:ext cx="12191999" cy="6888030"/>
          </a:xfrm>
          <a:prstGeom prst="rect">
            <a:avLst/>
          </a:prstGeom>
        </p:spPr>
      </p:pic>
      <p:sp>
        <p:nvSpPr>
          <p:cNvPr id="2" name="Title 1"/>
          <p:cNvSpPr>
            <a:spLocks noGrp="1"/>
          </p:cNvSpPr>
          <p:nvPr>
            <p:ph type="title"/>
          </p:nvPr>
        </p:nvSpPr>
        <p:spPr/>
        <p:txBody>
          <a:bodyPr/>
          <a:lstStyle/>
          <a:p>
            <a:pPr algn="ctr"/>
            <a:r>
              <a:rPr lang="en-US" b="1" dirty="0" smtClean="0"/>
              <a:t>Trench Warfare</a:t>
            </a:r>
            <a:endParaRPr lang="en-US" b="1" dirty="0"/>
          </a:p>
        </p:txBody>
      </p:sp>
      <p:sp>
        <p:nvSpPr>
          <p:cNvPr id="3" name="Content Placeholder 2"/>
          <p:cNvSpPr>
            <a:spLocks noGrp="1"/>
          </p:cNvSpPr>
          <p:nvPr>
            <p:ph sz="half" idx="1"/>
          </p:nvPr>
        </p:nvSpPr>
        <p:spPr>
          <a:xfrm>
            <a:off x="192504" y="1419726"/>
            <a:ext cx="6605334" cy="5447999"/>
          </a:xfrm>
        </p:spPr>
        <p:txBody>
          <a:bodyPr>
            <a:normAutofit/>
          </a:bodyPr>
          <a:lstStyle/>
          <a:p>
            <a:pPr marL="0" indent="0">
              <a:buNone/>
            </a:pPr>
            <a:r>
              <a:rPr lang="en-US" sz="1700" dirty="0" smtClean="0"/>
              <a:t>Organization of the Trenches</a:t>
            </a:r>
          </a:p>
          <a:p>
            <a:r>
              <a:rPr lang="en-US" sz="1700" dirty="0" smtClean="0"/>
              <a:t>The first major trench lines were completed in late November 1914.</a:t>
            </a:r>
          </a:p>
          <a:p>
            <a:r>
              <a:rPr lang="en-US" sz="1700" dirty="0" smtClean="0"/>
              <a:t>The Allies used four “types” of trenches.</a:t>
            </a:r>
          </a:p>
          <a:p>
            <a:pPr lvl="1"/>
            <a:r>
              <a:rPr lang="en-US" sz="1700" dirty="0" smtClean="0"/>
              <a:t>The front-line trench (or firing-and-attack trench) that was located from 50 yards to 1 mile from the German’s front trench.</a:t>
            </a:r>
          </a:p>
          <a:p>
            <a:pPr lvl="1"/>
            <a:r>
              <a:rPr lang="en-US" sz="1700" dirty="0" smtClean="0"/>
              <a:t>Several hundreds yards behind the front-line trench was the support trench, with men and supplies that could immediately assist those on the front line.</a:t>
            </a:r>
          </a:p>
          <a:p>
            <a:pPr lvl="1"/>
            <a:r>
              <a:rPr lang="en-US" sz="1700" dirty="0" smtClean="0"/>
              <a:t>The reserve trench was dug several hundred yards back and contained men and supplies that were available in emergencies should the first trenches be overrun.</a:t>
            </a:r>
          </a:p>
          <a:p>
            <a:pPr lvl="1"/>
            <a:r>
              <a:rPr lang="en-US" sz="1700" dirty="0" smtClean="0"/>
              <a:t>Connecting these trenches were communication trenches, which allowed movement of messages, supplies, and men among the trenches.  Some underground networks connected gun emplacements and bunkers with the communication trenches.</a:t>
            </a:r>
          </a:p>
          <a:p>
            <a:r>
              <a:rPr lang="en-US" sz="1700" dirty="0" smtClean="0"/>
              <a:t>German trench life was much different.  They constructed elaborate and sophisticated tunnel and trench structures, sometimes with living quarters more than 50 feet below the surface.  These trenches had electricity, beds, toilets, and other niceties of life that contrasted sharply with the open-air trenches of the Allies.</a:t>
            </a:r>
            <a:endParaRPr lang="en-US" sz="1700"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45966" y="2022782"/>
            <a:ext cx="5181600" cy="3957024"/>
          </a:xfrm>
        </p:spPr>
      </p:pic>
    </p:spTree>
    <p:extLst>
      <p:ext uri="{BB962C8B-B14F-4D97-AF65-F5344CB8AC3E}">
        <p14:creationId xmlns:p14="http://schemas.microsoft.com/office/powerpoint/2010/main" val="3120404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0305"/>
            <a:ext cx="12191999" cy="6888030"/>
          </a:xfrm>
          <a:prstGeom prst="rect">
            <a:avLst/>
          </a:prstGeom>
        </p:spPr>
      </p:pic>
      <p:sp>
        <p:nvSpPr>
          <p:cNvPr id="2" name="Title 1"/>
          <p:cNvSpPr>
            <a:spLocks noGrp="1"/>
          </p:cNvSpPr>
          <p:nvPr>
            <p:ph type="title"/>
          </p:nvPr>
        </p:nvSpPr>
        <p:spPr/>
        <p:txBody>
          <a:bodyPr/>
          <a:lstStyle/>
          <a:p>
            <a:pPr algn="ctr"/>
            <a:r>
              <a:rPr lang="en-US" b="1" dirty="0" smtClean="0"/>
              <a:t>Trench Warfare</a:t>
            </a:r>
            <a:endParaRPr lang="en-US" b="1" dirty="0"/>
          </a:p>
        </p:txBody>
      </p:sp>
      <p:sp>
        <p:nvSpPr>
          <p:cNvPr id="3" name="Content Placeholder 2"/>
          <p:cNvSpPr>
            <a:spLocks noGrp="1"/>
          </p:cNvSpPr>
          <p:nvPr>
            <p:ph sz="half" idx="1"/>
          </p:nvPr>
        </p:nvSpPr>
        <p:spPr/>
        <p:txBody>
          <a:bodyPr>
            <a:normAutofit fontScale="70000" lnSpcReduction="20000"/>
          </a:bodyPr>
          <a:lstStyle/>
          <a:p>
            <a:pPr marL="0" indent="0">
              <a:buNone/>
            </a:pPr>
            <a:r>
              <a:rPr lang="en-US" dirty="0" smtClean="0"/>
              <a:t>Morale Booster</a:t>
            </a:r>
          </a:p>
          <a:p>
            <a:r>
              <a:rPr lang="en-US" dirty="0" smtClean="0"/>
              <a:t>On average, daily losses for the British soldiers were nearly 7,000 men killed, disabled, or wounded.  This figure remained fairly constant throughout the war.</a:t>
            </a:r>
          </a:p>
          <a:p>
            <a:r>
              <a:rPr lang="en-US" dirty="0" smtClean="0"/>
              <a:t>To keep morale as high as possible and to keep the soldiers on the front as fresh as possible, the British established a three-week rotation schedule.  A week in the front trench was followed by a week in the support trench, which was followed by a week in the reserve trenches.</a:t>
            </a:r>
          </a:p>
          <a:p>
            <a:r>
              <a:rPr lang="en-US" dirty="0" smtClean="0"/>
              <a:t>During this third week, the men could relax with sports, concerts and plays, keeping their minds away from life on the front. </a:t>
            </a:r>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81750" y="2267744"/>
            <a:ext cx="4762500" cy="3467100"/>
          </a:xfrm>
        </p:spPr>
      </p:pic>
    </p:spTree>
    <p:extLst>
      <p:ext uri="{BB962C8B-B14F-4D97-AF65-F5344CB8AC3E}">
        <p14:creationId xmlns:p14="http://schemas.microsoft.com/office/powerpoint/2010/main" val="79945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0305"/>
            <a:ext cx="12191999" cy="6888030"/>
          </a:xfrm>
          <a:prstGeom prst="rect">
            <a:avLst/>
          </a:prstGeom>
        </p:spPr>
      </p:pic>
      <p:sp>
        <p:nvSpPr>
          <p:cNvPr id="2" name="Title 1"/>
          <p:cNvSpPr>
            <a:spLocks noGrp="1"/>
          </p:cNvSpPr>
          <p:nvPr>
            <p:ph type="title"/>
          </p:nvPr>
        </p:nvSpPr>
        <p:spPr/>
        <p:txBody>
          <a:bodyPr/>
          <a:lstStyle/>
          <a:p>
            <a:pPr algn="ctr"/>
            <a:r>
              <a:rPr lang="en-US" b="1" dirty="0" smtClean="0"/>
              <a:t>Trench Warfare</a:t>
            </a:r>
            <a:endParaRPr lang="en-US" b="1" dirty="0"/>
          </a:p>
        </p:txBody>
      </p:sp>
      <p:sp>
        <p:nvSpPr>
          <p:cNvPr id="3" name="Content Placeholder 2"/>
          <p:cNvSpPr>
            <a:spLocks noGrp="1"/>
          </p:cNvSpPr>
          <p:nvPr>
            <p:ph sz="half" idx="1"/>
          </p:nvPr>
        </p:nvSpPr>
        <p:spPr>
          <a:xfrm>
            <a:off x="264694" y="1825625"/>
            <a:ext cx="5952025" cy="4351338"/>
          </a:xfrm>
        </p:spPr>
        <p:txBody>
          <a:bodyPr>
            <a:noAutofit/>
          </a:bodyPr>
          <a:lstStyle/>
          <a:p>
            <a:pPr marL="0" indent="0">
              <a:buNone/>
            </a:pPr>
            <a:r>
              <a:rPr lang="en-US" sz="2400" dirty="0" smtClean="0"/>
              <a:t>No Man’s Land</a:t>
            </a:r>
          </a:p>
          <a:p>
            <a:r>
              <a:rPr lang="en-US" sz="2400" dirty="0" smtClean="0"/>
              <a:t>This was the territory between the trenches.</a:t>
            </a:r>
          </a:p>
          <a:p>
            <a:r>
              <a:rPr lang="en-US" sz="2400" dirty="0" smtClean="0"/>
              <a:t>By mid-November 1914, the territory between the opposing front trenches was marked with huge craters caused by the shelling; nearly all vegetation was destroyed.</a:t>
            </a:r>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216719" y="1690687"/>
            <a:ext cx="5733323" cy="4156659"/>
          </a:xfrm>
        </p:spPr>
      </p:pic>
    </p:spTree>
    <p:extLst>
      <p:ext uri="{BB962C8B-B14F-4D97-AF65-F5344CB8AC3E}">
        <p14:creationId xmlns:p14="http://schemas.microsoft.com/office/powerpoint/2010/main" val="400122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0305"/>
            <a:ext cx="12191999" cy="6888030"/>
          </a:xfrm>
          <a:prstGeom prst="rect">
            <a:avLst/>
          </a:prstGeom>
        </p:spPr>
      </p:pic>
      <p:sp>
        <p:nvSpPr>
          <p:cNvPr id="2" name="Title 1"/>
          <p:cNvSpPr>
            <a:spLocks noGrp="1"/>
          </p:cNvSpPr>
          <p:nvPr>
            <p:ph type="title"/>
          </p:nvPr>
        </p:nvSpPr>
        <p:spPr/>
        <p:txBody>
          <a:bodyPr/>
          <a:lstStyle/>
          <a:p>
            <a:pPr algn="ctr"/>
            <a:r>
              <a:rPr lang="en-US" b="1" dirty="0" smtClean="0"/>
              <a:t>Trench Warfare</a:t>
            </a:r>
            <a:endParaRPr lang="en-US" b="1" dirty="0"/>
          </a:p>
        </p:txBody>
      </p:sp>
      <p:sp>
        <p:nvSpPr>
          <p:cNvPr id="3" name="Content Placeholder 2"/>
          <p:cNvSpPr>
            <a:spLocks noGrp="1"/>
          </p:cNvSpPr>
          <p:nvPr>
            <p:ph sz="half" idx="1"/>
          </p:nvPr>
        </p:nvSpPr>
        <p:spPr>
          <a:xfrm>
            <a:off x="264694" y="1825625"/>
            <a:ext cx="5952025" cy="4351338"/>
          </a:xfrm>
        </p:spPr>
        <p:txBody>
          <a:bodyPr>
            <a:noAutofit/>
          </a:bodyPr>
          <a:lstStyle/>
          <a:p>
            <a:pPr marL="0" indent="0">
              <a:buNone/>
            </a:pPr>
            <a:r>
              <a:rPr lang="en-US" sz="2400" dirty="0" smtClean="0"/>
              <a:t>No Man’s Land</a:t>
            </a:r>
          </a:p>
          <a:p>
            <a:r>
              <a:rPr lang="en-US" sz="2400" dirty="0" smtClean="0"/>
              <a:t>This was the territory between the trenches.</a:t>
            </a:r>
          </a:p>
          <a:p>
            <a:r>
              <a:rPr lang="en-US" sz="2400" dirty="0" smtClean="0"/>
              <a:t>By mid-November 1914, the territory between the opposing front trenches was marked with huge craters caused by the shelling; nearly all vegetation was destroyed.</a:t>
            </a:r>
          </a:p>
          <a:p>
            <a:r>
              <a:rPr lang="en-US" sz="2400" dirty="0" smtClean="0"/>
              <a:t>Whenever possible, both sides filled this land with barbed wire to slow down any rapid advances by the enemy.</a:t>
            </a:r>
          </a:p>
          <a:p>
            <a:r>
              <a:rPr lang="en-US" sz="2400" dirty="0" smtClean="0"/>
              <a:t>The machine gun and the new long-range rifles made movement in this area almost impossible.</a:t>
            </a:r>
            <a:endParaRPr lang="en-US" sz="2400"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83527" y="1683912"/>
            <a:ext cx="5775861" cy="4187499"/>
          </a:xfrm>
        </p:spPr>
      </p:pic>
    </p:spTree>
    <p:extLst>
      <p:ext uri="{BB962C8B-B14F-4D97-AF65-F5344CB8AC3E}">
        <p14:creationId xmlns:p14="http://schemas.microsoft.com/office/powerpoint/2010/main" val="331343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0305"/>
            <a:ext cx="12191999" cy="6888030"/>
          </a:xfrm>
          <a:prstGeom prst="rect">
            <a:avLst/>
          </a:prstGeom>
        </p:spPr>
      </p:pic>
      <p:sp>
        <p:nvSpPr>
          <p:cNvPr id="2" name="Title 1"/>
          <p:cNvSpPr>
            <a:spLocks noGrp="1"/>
          </p:cNvSpPr>
          <p:nvPr>
            <p:ph type="title"/>
          </p:nvPr>
        </p:nvSpPr>
        <p:spPr/>
        <p:txBody>
          <a:bodyPr/>
          <a:lstStyle/>
          <a:p>
            <a:pPr algn="ctr"/>
            <a:r>
              <a:rPr lang="en-US" b="1" dirty="0" smtClean="0"/>
              <a:t>Trench Warfare</a:t>
            </a:r>
            <a:endParaRPr lang="en-US" b="1" dirty="0"/>
          </a:p>
        </p:txBody>
      </p:sp>
      <p:sp>
        <p:nvSpPr>
          <p:cNvPr id="3" name="Content Placeholder 2"/>
          <p:cNvSpPr>
            <a:spLocks noGrp="1"/>
          </p:cNvSpPr>
          <p:nvPr>
            <p:ph sz="half" idx="1"/>
          </p:nvPr>
        </p:nvSpPr>
        <p:spPr>
          <a:xfrm>
            <a:off x="264694" y="1395663"/>
            <a:ext cx="5952025" cy="4781300"/>
          </a:xfrm>
        </p:spPr>
        <p:txBody>
          <a:bodyPr>
            <a:noAutofit/>
          </a:bodyPr>
          <a:lstStyle/>
          <a:p>
            <a:pPr marL="0" indent="0">
              <a:buNone/>
            </a:pPr>
            <a:r>
              <a:rPr lang="en-US" sz="2000" dirty="0" smtClean="0"/>
              <a:t>Movements at the Front</a:t>
            </a:r>
          </a:p>
          <a:p>
            <a:r>
              <a:rPr lang="en-US" sz="2000" dirty="0" smtClean="0"/>
              <a:t>Both sides quickly recognized that assaults against the enemy trenches were suicide if begun in broad daylight, so attacks tended to take place just before dawn or right at dawn.</a:t>
            </a:r>
          </a:p>
          <a:p>
            <a:r>
              <a:rPr lang="en-US" sz="2000" dirty="0" smtClean="0"/>
              <a:t>Poison gases tended to be more effective in the mornings, as the colder air and absence of wind allowed the gases to stay closer to the ground for longer periods of time.</a:t>
            </a:r>
          </a:p>
          <a:p>
            <a:r>
              <a:rPr lang="en-US" sz="2000" dirty="0" smtClean="0"/>
              <a:t>Except for artillery shelling, daytime was relatively safe for the soldiers on the front line.  Once the sun went down, men crawled out of their trenches to conduct raids, investigate the layouts of the terrain, and eavesdrop near the enemy lines to pick up information on their strength, weakness and strategies.</a:t>
            </a:r>
            <a:endParaRPr lang="en-US" sz="2000"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199" y="1859522"/>
            <a:ext cx="6019799" cy="3760000"/>
          </a:xfrm>
        </p:spPr>
      </p:pic>
    </p:spTree>
    <p:extLst>
      <p:ext uri="{BB962C8B-B14F-4D97-AF65-F5344CB8AC3E}">
        <p14:creationId xmlns:p14="http://schemas.microsoft.com/office/powerpoint/2010/main" val="25894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0305"/>
            <a:ext cx="12191999" cy="6888030"/>
          </a:xfrm>
          <a:prstGeom prst="rect">
            <a:avLst/>
          </a:prstGeom>
        </p:spPr>
      </p:pic>
      <p:sp>
        <p:nvSpPr>
          <p:cNvPr id="2" name="Title 1"/>
          <p:cNvSpPr>
            <a:spLocks noGrp="1"/>
          </p:cNvSpPr>
          <p:nvPr>
            <p:ph type="title"/>
          </p:nvPr>
        </p:nvSpPr>
        <p:spPr/>
        <p:txBody>
          <a:bodyPr/>
          <a:lstStyle/>
          <a:p>
            <a:pPr algn="ctr"/>
            <a:r>
              <a:rPr lang="en-US" b="1" dirty="0" smtClean="0"/>
              <a:t>Trench Warfare</a:t>
            </a:r>
            <a:endParaRPr lang="en-US" b="1" dirty="0"/>
          </a:p>
        </p:txBody>
      </p:sp>
      <p:sp>
        <p:nvSpPr>
          <p:cNvPr id="3" name="Content Placeholder 2"/>
          <p:cNvSpPr>
            <a:spLocks noGrp="1"/>
          </p:cNvSpPr>
          <p:nvPr>
            <p:ph idx="1"/>
          </p:nvPr>
        </p:nvSpPr>
        <p:spPr>
          <a:xfrm>
            <a:off x="360947" y="1690688"/>
            <a:ext cx="11430000" cy="5167311"/>
          </a:xfrm>
        </p:spPr>
        <p:txBody>
          <a:bodyPr>
            <a:normAutofit fontScale="85000" lnSpcReduction="20000"/>
          </a:bodyPr>
          <a:lstStyle/>
          <a:p>
            <a:pPr marL="0" indent="0">
              <a:buNone/>
            </a:pPr>
            <a:r>
              <a:rPr lang="en-US" dirty="0" smtClean="0"/>
              <a:t>Trench Facts</a:t>
            </a:r>
          </a:p>
          <a:p>
            <a:r>
              <a:rPr lang="en-US" dirty="0" smtClean="0"/>
              <a:t>Each battalion had its own supply of rum that it distributed to its soldiers.  Each division of 20,000 men received 300 gallons.</a:t>
            </a:r>
          </a:p>
          <a:p>
            <a:r>
              <a:rPr lang="en-US" dirty="0" smtClean="0"/>
              <a:t>Every soldier carried iron rations – emergency food that consisted of a can of bully beef (canned corned beef), biscuits, and tin of tea and sugar.</a:t>
            </a:r>
          </a:p>
          <a:p>
            <a:r>
              <a:rPr lang="en-US" dirty="0" smtClean="0"/>
              <a:t>A single pair of rats could produce up to 880 offspring in a year.  There were a lot of rats in the trenches.</a:t>
            </a:r>
          </a:p>
          <a:p>
            <a:r>
              <a:rPr lang="en-US" dirty="0" smtClean="0"/>
              <a:t>A total of 3,894 men in the British Army were convicted of self-inflicted wounds to get out of the front lines.  A firing-squad offense, none were executed, but all served prison terms.</a:t>
            </a:r>
          </a:p>
          <a:p>
            <a:r>
              <a:rPr lang="en-US" dirty="0" smtClean="0"/>
              <a:t>One-third of all casualties on the Western Front may have been killed or wounded in a trench.</a:t>
            </a:r>
          </a:p>
          <a:p>
            <a:r>
              <a:rPr lang="en-US" dirty="0" smtClean="0"/>
              <a:t>A lit candle was fairly effective in removing lice, but the skill of burning the lice without setting yourself on fire was difficult to learn.</a:t>
            </a:r>
          </a:p>
          <a:p>
            <a:r>
              <a:rPr lang="en-US" dirty="0" smtClean="0"/>
              <a:t>Soldiers in the trenches often depended on the impure water collected from shell-holes or other cavities, causing dysentery.</a:t>
            </a:r>
            <a:endParaRPr lang="en-US" dirty="0"/>
          </a:p>
        </p:txBody>
      </p:sp>
    </p:spTree>
    <p:extLst>
      <p:ext uri="{BB962C8B-B14F-4D97-AF65-F5344CB8AC3E}">
        <p14:creationId xmlns:p14="http://schemas.microsoft.com/office/powerpoint/2010/main" val="421344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0305"/>
            <a:ext cx="12191999" cy="6888030"/>
          </a:xfrm>
          <a:prstGeom prst="rect">
            <a:avLst/>
          </a:prstGeom>
        </p:spPr>
      </p:pic>
      <p:sp>
        <p:nvSpPr>
          <p:cNvPr id="2" name="Title 1"/>
          <p:cNvSpPr>
            <a:spLocks noGrp="1"/>
          </p:cNvSpPr>
          <p:nvPr>
            <p:ph type="title"/>
          </p:nvPr>
        </p:nvSpPr>
        <p:spPr/>
        <p:txBody>
          <a:bodyPr/>
          <a:lstStyle/>
          <a:p>
            <a:pPr algn="ctr"/>
            <a:r>
              <a:rPr lang="en-US" b="1" dirty="0" smtClean="0"/>
              <a:t>Conclusion</a:t>
            </a:r>
            <a:endParaRPr lang="en-US" b="1" dirty="0"/>
          </a:p>
        </p:txBody>
      </p:sp>
      <p:sp>
        <p:nvSpPr>
          <p:cNvPr id="3" name="Content Placeholder 2"/>
          <p:cNvSpPr>
            <a:spLocks noGrp="1"/>
          </p:cNvSpPr>
          <p:nvPr>
            <p:ph idx="1"/>
          </p:nvPr>
        </p:nvSpPr>
        <p:spPr/>
        <p:txBody>
          <a:bodyPr/>
          <a:lstStyle/>
          <a:p>
            <a:r>
              <a:rPr lang="en-US" dirty="0" smtClean="0"/>
              <a:t>The Great War was expected to be a short war but trench warfare prolonged it into a stalemate.</a:t>
            </a:r>
          </a:p>
          <a:p>
            <a:r>
              <a:rPr lang="en-US" dirty="0" smtClean="0"/>
              <a:t>By the war’s end, each side had dug at least 12,000 miles of trenches.  Experts calculate that along the Western Front, the Allies and Central Powers dug nearly 6,250 miles of trenches by the end of 1914.</a:t>
            </a:r>
          </a:p>
          <a:p>
            <a:r>
              <a:rPr lang="en-US" dirty="0" smtClean="0"/>
              <a:t>Life in the trenches was miserably and deadly.</a:t>
            </a:r>
            <a:endParaRPr lang="en-US" dirty="0"/>
          </a:p>
        </p:txBody>
      </p:sp>
    </p:spTree>
    <p:extLst>
      <p:ext uri="{BB962C8B-B14F-4D97-AF65-F5344CB8AC3E}">
        <p14:creationId xmlns:p14="http://schemas.microsoft.com/office/powerpoint/2010/main" val="387812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0305"/>
            <a:ext cx="12191999" cy="6888030"/>
          </a:xfrm>
          <a:prstGeom prst="rect">
            <a:avLst/>
          </a:prstGeom>
        </p:spPr>
      </p:pic>
      <p:sp>
        <p:nvSpPr>
          <p:cNvPr id="2" name="Title 1"/>
          <p:cNvSpPr>
            <a:spLocks noGrp="1"/>
          </p:cNvSpPr>
          <p:nvPr>
            <p:ph type="ctrTitle"/>
          </p:nvPr>
        </p:nvSpPr>
        <p:spPr>
          <a:xfrm>
            <a:off x="1524000" y="1122363"/>
            <a:ext cx="9144000" cy="1861469"/>
          </a:xfrm>
        </p:spPr>
        <p:txBody>
          <a:bodyPr/>
          <a:lstStyle/>
          <a:p>
            <a:r>
              <a:rPr lang="en-US" dirty="0" smtClean="0"/>
              <a:t>Objective:</a:t>
            </a:r>
            <a:br>
              <a:rPr lang="en-US" dirty="0" smtClean="0"/>
            </a:br>
            <a:r>
              <a:rPr lang="en-US" b="1" dirty="0" smtClean="0"/>
              <a:t>Stalemate</a:t>
            </a:r>
            <a:endParaRPr lang="en-US" dirty="0"/>
          </a:p>
        </p:txBody>
      </p:sp>
      <p:sp>
        <p:nvSpPr>
          <p:cNvPr id="3" name="Subtitle 2"/>
          <p:cNvSpPr>
            <a:spLocks noGrp="1"/>
          </p:cNvSpPr>
          <p:nvPr>
            <p:ph type="subTitle" idx="1"/>
          </p:nvPr>
        </p:nvSpPr>
        <p:spPr>
          <a:xfrm>
            <a:off x="962526" y="2983832"/>
            <a:ext cx="10130590" cy="3657600"/>
          </a:xfrm>
        </p:spPr>
        <p:txBody>
          <a:bodyPr/>
          <a:lstStyle/>
          <a:p>
            <a:r>
              <a:rPr lang="en-US" b="1" dirty="0" smtClean="0"/>
              <a:t>SOL WHII.10a and b</a:t>
            </a:r>
          </a:p>
          <a:p>
            <a:r>
              <a:rPr lang="en-US" sz="3200" dirty="0"/>
              <a:t>TSWDK of the worldwide impact of World War I by explaining economic causes, political causes, and major events and </a:t>
            </a:r>
            <a:r>
              <a:rPr lang="en-US" sz="3200" dirty="0" smtClean="0"/>
              <a:t>identifying </a:t>
            </a:r>
            <a:r>
              <a:rPr lang="en-US" sz="3200" dirty="0"/>
              <a:t>major leaders of the war, with emphasis on Woodrow Wilson and Kaiser Wilhelm II, and by explaining the outcomes and global effect of the war and the Treaty of </a:t>
            </a:r>
            <a:r>
              <a:rPr lang="en-US" sz="3200" dirty="0" smtClean="0"/>
              <a:t>Versailles.</a:t>
            </a:r>
            <a:endParaRPr lang="en-US" sz="3200" dirty="0"/>
          </a:p>
        </p:txBody>
      </p:sp>
    </p:spTree>
    <p:extLst>
      <p:ext uri="{BB962C8B-B14F-4D97-AF65-F5344CB8AC3E}">
        <p14:creationId xmlns:p14="http://schemas.microsoft.com/office/powerpoint/2010/main" val="6927335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0305"/>
            <a:ext cx="12191999" cy="6888030"/>
          </a:xfrm>
          <a:prstGeom prst="rect">
            <a:avLst/>
          </a:prstGeom>
        </p:spPr>
      </p:pic>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460934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0305"/>
            <a:ext cx="12191999" cy="688803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622983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0305"/>
            <a:ext cx="12191999" cy="688803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918598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0305"/>
            <a:ext cx="12191999" cy="6888030"/>
          </a:xfrm>
          <a:prstGeom prst="rect">
            <a:avLst/>
          </a:prstGeom>
        </p:spPr>
      </p:pic>
      <p:sp>
        <p:nvSpPr>
          <p:cNvPr id="2" name="Title 1"/>
          <p:cNvSpPr>
            <a:spLocks noGrp="1"/>
          </p:cNvSpPr>
          <p:nvPr>
            <p:ph type="title"/>
          </p:nvPr>
        </p:nvSpPr>
        <p:spPr/>
        <p:txBody>
          <a:bodyPr/>
          <a:lstStyle/>
          <a:p>
            <a:r>
              <a:rPr lang="en-US" dirty="0" smtClean="0"/>
              <a:t>Stalemate</a:t>
            </a:r>
            <a:endParaRPr lang="en-US" dirty="0"/>
          </a:p>
        </p:txBody>
      </p:sp>
      <p:sp>
        <p:nvSpPr>
          <p:cNvPr id="3" name="Content Placeholder 2"/>
          <p:cNvSpPr>
            <a:spLocks noGrp="1"/>
          </p:cNvSpPr>
          <p:nvPr>
            <p:ph idx="1"/>
          </p:nvPr>
        </p:nvSpPr>
        <p:spPr/>
        <p:txBody>
          <a:bodyPr>
            <a:normAutofit/>
          </a:bodyPr>
          <a:lstStyle/>
          <a:p>
            <a:r>
              <a:rPr lang="en-US" sz="3600" dirty="0" smtClean="0"/>
              <a:t>Definition:</a:t>
            </a:r>
          </a:p>
          <a:p>
            <a:pPr lvl="1"/>
            <a:r>
              <a:rPr lang="en-US" sz="3600" dirty="0" smtClean="0"/>
              <a:t>A situation in which no progress can be made or no advancement is possible.</a:t>
            </a:r>
          </a:p>
          <a:p>
            <a:pPr lvl="1"/>
            <a:r>
              <a:rPr lang="en-US" sz="3600" dirty="0" smtClean="0"/>
              <a:t>A situation in which further action is blocked; a deadlock.</a:t>
            </a:r>
          </a:p>
          <a:p>
            <a:r>
              <a:rPr lang="en-US" sz="3600" dirty="0" smtClean="0"/>
              <a:t>What would need to happen for a war to get to a stalemate?  </a:t>
            </a:r>
          </a:p>
        </p:txBody>
      </p:sp>
    </p:spTree>
    <p:extLst>
      <p:ext uri="{BB962C8B-B14F-4D97-AF65-F5344CB8AC3E}">
        <p14:creationId xmlns:p14="http://schemas.microsoft.com/office/powerpoint/2010/main" val="195789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0305"/>
            <a:ext cx="12191999" cy="6888030"/>
          </a:xfrm>
          <a:prstGeom prst="rect">
            <a:avLst/>
          </a:prstGeom>
        </p:spPr>
      </p:pic>
      <p:sp>
        <p:nvSpPr>
          <p:cNvPr id="2" name="Title 1"/>
          <p:cNvSpPr>
            <a:spLocks noGrp="1"/>
          </p:cNvSpPr>
          <p:nvPr>
            <p:ph type="title"/>
          </p:nvPr>
        </p:nvSpPr>
        <p:spPr/>
        <p:txBody>
          <a:bodyPr/>
          <a:lstStyle/>
          <a:p>
            <a:pPr algn="ctr"/>
            <a:r>
              <a:rPr lang="en-US" b="1" dirty="0" smtClean="0"/>
              <a:t>The Sides</a:t>
            </a:r>
            <a:endParaRPr lang="en-US" b="1" dirty="0"/>
          </a:p>
        </p:txBody>
      </p:sp>
      <p:sp>
        <p:nvSpPr>
          <p:cNvPr id="3" name="Content Placeholder 2"/>
          <p:cNvSpPr>
            <a:spLocks noGrp="1"/>
          </p:cNvSpPr>
          <p:nvPr>
            <p:ph sz="half" idx="1"/>
          </p:nvPr>
        </p:nvSpPr>
        <p:spPr/>
        <p:txBody>
          <a:bodyPr>
            <a:normAutofit lnSpcReduction="10000"/>
          </a:bodyPr>
          <a:lstStyle/>
          <a:p>
            <a:pPr marL="0" indent="0">
              <a:buNone/>
            </a:pPr>
            <a:r>
              <a:rPr lang="en-US" dirty="0" smtClean="0"/>
              <a:t>Allied Powers</a:t>
            </a:r>
          </a:p>
          <a:p>
            <a:r>
              <a:rPr lang="en-US" b="1" dirty="0" smtClean="0"/>
              <a:t>France</a:t>
            </a:r>
          </a:p>
          <a:p>
            <a:r>
              <a:rPr lang="en-US" b="1" dirty="0" smtClean="0"/>
              <a:t>Great Britain</a:t>
            </a:r>
          </a:p>
          <a:p>
            <a:r>
              <a:rPr lang="en-US" b="1" dirty="0" smtClean="0"/>
              <a:t>Russia</a:t>
            </a:r>
          </a:p>
          <a:p>
            <a:r>
              <a:rPr lang="en-US" dirty="0" smtClean="0"/>
              <a:t>Serbia</a:t>
            </a:r>
          </a:p>
          <a:p>
            <a:r>
              <a:rPr lang="en-US" dirty="0" smtClean="0"/>
              <a:t>Italy</a:t>
            </a:r>
          </a:p>
          <a:p>
            <a:r>
              <a:rPr lang="en-US" dirty="0" smtClean="0"/>
              <a:t>Portugal</a:t>
            </a:r>
          </a:p>
          <a:p>
            <a:r>
              <a:rPr lang="en-US" dirty="0" smtClean="0"/>
              <a:t>Romania</a:t>
            </a:r>
          </a:p>
          <a:p>
            <a:r>
              <a:rPr lang="en-US" dirty="0" smtClean="0"/>
              <a:t>Greece</a:t>
            </a:r>
          </a:p>
          <a:p>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21703" y="1825625"/>
            <a:ext cx="5082594" cy="4351338"/>
          </a:xfrm>
        </p:spPr>
      </p:pic>
    </p:spTree>
    <p:extLst>
      <p:ext uri="{BB962C8B-B14F-4D97-AF65-F5344CB8AC3E}">
        <p14:creationId xmlns:p14="http://schemas.microsoft.com/office/powerpoint/2010/main" val="176070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0305"/>
            <a:ext cx="12191999" cy="6888030"/>
          </a:xfrm>
          <a:prstGeom prst="rect">
            <a:avLst/>
          </a:prstGeom>
        </p:spPr>
      </p:pic>
      <p:sp>
        <p:nvSpPr>
          <p:cNvPr id="2" name="Title 1"/>
          <p:cNvSpPr>
            <a:spLocks noGrp="1"/>
          </p:cNvSpPr>
          <p:nvPr>
            <p:ph type="title"/>
          </p:nvPr>
        </p:nvSpPr>
        <p:spPr/>
        <p:txBody>
          <a:bodyPr/>
          <a:lstStyle/>
          <a:p>
            <a:pPr algn="ctr"/>
            <a:r>
              <a:rPr lang="en-US" b="1" dirty="0" smtClean="0"/>
              <a:t>The Sides</a:t>
            </a:r>
            <a:endParaRPr lang="en-US" b="1" dirty="0"/>
          </a:p>
        </p:txBody>
      </p:sp>
      <p:sp>
        <p:nvSpPr>
          <p:cNvPr id="3" name="Content Placeholder 2"/>
          <p:cNvSpPr>
            <a:spLocks noGrp="1"/>
          </p:cNvSpPr>
          <p:nvPr>
            <p:ph sz="half" idx="1"/>
          </p:nvPr>
        </p:nvSpPr>
        <p:spPr/>
        <p:txBody>
          <a:bodyPr>
            <a:normAutofit/>
          </a:bodyPr>
          <a:lstStyle/>
          <a:p>
            <a:pPr marL="0" indent="0">
              <a:buNone/>
            </a:pPr>
            <a:r>
              <a:rPr lang="en-US" dirty="0" smtClean="0"/>
              <a:t>Central Powers</a:t>
            </a:r>
          </a:p>
          <a:p>
            <a:r>
              <a:rPr lang="en-US" dirty="0" smtClean="0"/>
              <a:t>Germany</a:t>
            </a:r>
          </a:p>
          <a:p>
            <a:r>
              <a:rPr lang="en-US" dirty="0" smtClean="0"/>
              <a:t>Austria-Hungary</a:t>
            </a:r>
          </a:p>
          <a:p>
            <a:r>
              <a:rPr lang="en-US" dirty="0" smtClean="0"/>
              <a:t>Ottoman Empire</a:t>
            </a:r>
          </a:p>
          <a:p>
            <a:r>
              <a:rPr lang="en-US" dirty="0" smtClean="0"/>
              <a:t>Bulgaria</a:t>
            </a:r>
          </a:p>
          <a:p>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21703" y="1825625"/>
            <a:ext cx="5082594" cy="4351338"/>
          </a:xfrm>
        </p:spPr>
      </p:pic>
    </p:spTree>
    <p:extLst>
      <p:ext uri="{BB962C8B-B14F-4D97-AF65-F5344CB8AC3E}">
        <p14:creationId xmlns:p14="http://schemas.microsoft.com/office/powerpoint/2010/main" val="293884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0305"/>
            <a:ext cx="12191999" cy="6888030"/>
          </a:xfrm>
          <a:prstGeom prst="rect">
            <a:avLst/>
          </a:prstGeom>
        </p:spPr>
      </p:pic>
      <p:sp>
        <p:nvSpPr>
          <p:cNvPr id="2" name="Title 1"/>
          <p:cNvSpPr>
            <a:spLocks noGrp="1"/>
          </p:cNvSpPr>
          <p:nvPr>
            <p:ph type="title"/>
          </p:nvPr>
        </p:nvSpPr>
        <p:spPr/>
        <p:txBody>
          <a:bodyPr/>
          <a:lstStyle/>
          <a:p>
            <a:pPr algn="ctr"/>
            <a:r>
              <a:rPr lang="en-US" b="1" dirty="0" smtClean="0"/>
              <a:t>The Sides</a:t>
            </a:r>
            <a:endParaRPr lang="en-US" b="1" dirty="0"/>
          </a:p>
        </p:txBody>
      </p:sp>
      <p:sp>
        <p:nvSpPr>
          <p:cNvPr id="3" name="Content Placeholder 2"/>
          <p:cNvSpPr>
            <a:spLocks noGrp="1"/>
          </p:cNvSpPr>
          <p:nvPr>
            <p:ph sz="half" idx="1"/>
          </p:nvPr>
        </p:nvSpPr>
        <p:spPr/>
        <p:txBody>
          <a:bodyPr>
            <a:normAutofit/>
          </a:bodyPr>
          <a:lstStyle/>
          <a:p>
            <a:pPr marL="0" indent="0">
              <a:buNone/>
            </a:pPr>
            <a:r>
              <a:rPr lang="en-US" dirty="0" smtClean="0"/>
              <a:t>Neutral Countries</a:t>
            </a:r>
          </a:p>
          <a:p>
            <a:r>
              <a:rPr lang="en-US" dirty="0" smtClean="0"/>
              <a:t>Spain</a:t>
            </a:r>
          </a:p>
          <a:p>
            <a:r>
              <a:rPr lang="en-US" dirty="0" smtClean="0"/>
              <a:t>Netherlands</a:t>
            </a:r>
          </a:p>
          <a:p>
            <a:r>
              <a:rPr lang="en-US" dirty="0" smtClean="0"/>
              <a:t>Switzerland</a:t>
            </a:r>
          </a:p>
          <a:p>
            <a:r>
              <a:rPr lang="en-US" dirty="0" smtClean="0"/>
              <a:t>Denmark</a:t>
            </a:r>
          </a:p>
          <a:p>
            <a:r>
              <a:rPr lang="en-US" dirty="0" smtClean="0"/>
              <a:t>Norway</a:t>
            </a:r>
          </a:p>
          <a:p>
            <a:r>
              <a:rPr lang="en-US" dirty="0" smtClean="0"/>
              <a:t>Sweden</a:t>
            </a:r>
          </a:p>
          <a:p>
            <a:r>
              <a:rPr lang="en-US" dirty="0" smtClean="0"/>
              <a:t>Albania</a:t>
            </a:r>
          </a:p>
          <a:p>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21703" y="1825625"/>
            <a:ext cx="5082594" cy="4351338"/>
          </a:xfrm>
        </p:spPr>
      </p:pic>
    </p:spTree>
    <p:extLst>
      <p:ext uri="{BB962C8B-B14F-4D97-AF65-F5344CB8AC3E}">
        <p14:creationId xmlns:p14="http://schemas.microsoft.com/office/powerpoint/2010/main" val="332797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0305"/>
            <a:ext cx="12191999" cy="6888030"/>
          </a:xfrm>
          <a:prstGeom prst="rect">
            <a:avLst/>
          </a:prstGeom>
        </p:spPr>
      </p:pic>
      <p:sp>
        <p:nvSpPr>
          <p:cNvPr id="2" name="Title 1"/>
          <p:cNvSpPr>
            <a:spLocks noGrp="1"/>
          </p:cNvSpPr>
          <p:nvPr>
            <p:ph type="title"/>
          </p:nvPr>
        </p:nvSpPr>
        <p:spPr/>
        <p:txBody>
          <a:bodyPr/>
          <a:lstStyle/>
          <a:p>
            <a:pPr algn="ctr"/>
            <a:r>
              <a:rPr lang="en-US" b="1" dirty="0" smtClean="0"/>
              <a:t>The Sides</a:t>
            </a:r>
            <a:endParaRPr lang="en-US" b="1" dirty="0"/>
          </a:p>
        </p:txBody>
      </p:sp>
      <p:sp>
        <p:nvSpPr>
          <p:cNvPr id="3" name="Content Placeholder 2"/>
          <p:cNvSpPr>
            <a:spLocks noGrp="1"/>
          </p:cNvSpPr>
          <p:nvPr>
            <p:ph sz="half" idx="1"/>
          </p:nvPr>
        </p:nvSpPr>
        <p:spPr/>
        <p:txBody>
          <a:bodyPr>
            <a:normAutofit lnSpcReduction="10000"/>
          </a:bodyPr>
          <a:lstStyle/>
          <a:p>
            <a:pPr marL="0" indent="0">
              <a:buNone/>
            </a:pPr>
            <a:r>
              <a:rPr lang="en-US" dirty="0" smtClean="0"/>
              <a:t>Fronts</a:t>
            </a:r>
          </a:p>
          <a:p>
            <a:r>
              <a:rPr lang="en-US" dirty="0" smtClean="0"/>
              <a:t>Western Front</a:t>
            </a:r>
          </a:p>
          <a:p>
            <a:pPr lvl="1"/>
            <a:r>
              <a:rPr lang="en-US" dirty="0" smtClean="0"/>
              <a:t>First opened in 1914 when the German Army invaded Luxembourg and Belgium.</a:t>
            </a:r>
          </a:p>
          <a:p>
            <a:pPr lvl="1"/>
            <a:r>
              <a:rPr lang="en-US" dirty="0" smtClean="0"/>
              <a:t>The German Army gained military control of important industrial regions in France.</a:t>
            </a:r>
          </a:p>
          <a:p>
            <a:pPr lvl="1"/>
            <a:r>
              <a:rPr lang="en-US" dirty="0" smtClean="0"/>
              <a:t>Then both sides dug along a meandering line of fortified trenches, stretching from the North Sea to the Swiss frontier with France.</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264498"/>
            <a:ext cx="5181600" cy="3473591"/>
          </a:xfrm>
        </p:spPr>
      </p:pic>
    </p:spTree>
    <p:extLst>
      <p:ext uri="{BB962C8B-B14F-4D97-AF65-F5344CB8AC3E}">
        <p14:creationId xmlns:p14="http://schemas.microsoft.com/office/powerpoint/2010/main" val="391775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0305"/>
            <a:ext cx="12191999" cy="6888030"/>
          </a:xfrm>
          <a:prstGeom prst="rect">
            <a:avLst/>
          </a:prstGeom>
        </p:spPr>
      </p:pic>
      <p:sp>
        <p:nvSpPr>
          <p:cNvPr id="2" name="Title 1"/>
          <p:cNvSpPr>
            <a:spLocks noGrp="1"/>
          </p:cNvSpPr>
          <p:nvPr>
            <p:ph type="title"/>
          </p:nvPr>
        </p:nvSpPr>
        <p:spPr/>
        <p:txBody>
          <a:bodyPr/>
          <a:lstStyle/>
          <a:p>
            <a:pPr algn="ctr"/>
            <a:r>
              <a:rPr lang="en-US" b="1" dirty="0" smtClean="0"/>
              <a:t>The Sides</a:t>
            </a:r>
            <a:endParaRPr lang="en-US" b="1" dirty="0"/>
          </a:p>
        </p:txBody>
      </p:sp>
      <p:sp>
        <p:nvSpPr>
          <p:cNvPr id="3" name="Content Placeholder 2"/>
          <p:cNvSpPr>
            <a:spLocks noGrp="1"/>
          </p:cNvSpPr>
          <p:nvPr>
            <p:ph sz="half" idx="1"/>
          </p:nvPr>
        </p:nvSpPr>
        <p:spPr/>
        <p:txBody>
          <a:bodyPr>
            <a:normAutofit fontScale="92500" lnSpcReduction="10000"/>
          </a:bodyPr>
          <a:lstStyle/>
          <a:p>
            <a:pPr marL="0" indent="0">
              <a:buNone/>
            </a:pPr>
            <a:r>
              <a:rPr lang="en-US" dirty="0" smtClean="0"/>
              <a:t>Fronts</a:t>
            </a:r>
          </a:p>
          <a:p>
            <a:r>
              <a:rPr lang="en-US" dirty="0" smtClean="0"/>
              <a:t>Eastern Front</a:t>
            </a:r>
          </a:p>
          <a:p>
            <a:pPr lvl="1"/>
            <a:r>
              <a:rPr lang="en-US" dirty="0" smtClean="0"/>
              <a:t>Theater (area) of operations that encompassed at its greatest extent the entire frontier between the Russian Empire and Romania on one side and the Austro-Hungarian Empire, Bulgaria, and Germany on the other.</a:t>
            </a:r>
          </a:p>
          <a:p>
            <a:pPr lvl="1"/>
            <a:r>
              <a:rPr lang="en-US" dirty="0" smtClean="0"/>
              <a:t>It stretched from the Baltic Sea in the north to the Black Sea in the south, included most of Eastern Europe and stretched deep into Central Europe as well.</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264498"/>
            <a:ext cx="5181600" cy="3473591"/>
          </a:xfrm>
        </p:spPr>
      </p:pic>
    </p:spTree>
    <p:extLst>
      <p:ext uri="{BB962C8B-B14F-4D97-AF65-F5344CB8AC3E}">
        <p14:creationId xmlns:p14="http://schemas.microsoft.com/office/powerpoint/2010/main" val="409309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0305"/>
            <a:ext cx="12191999" cy="6888030"/>
          </a:xfrm>
          <a:prstGeom prst="rect">
            <a:avLst/>
          </a:prstGeom>
        </p:spPr>
      </p:pic>
      <p:sp>
        <p:nvSpPr>
          <p:cNvPr id="2" name="Title 1"/>
          <p:cNvSpPr>
            <a:spLocks noGrp="1"/>
          </p:cNvSpPr>
          <p:nvPr>
            <p:ph type="title"/>
          </p:nvPr>
        </p:nvSpPr>
        <p:spPr/>
        <p:txBody>
          <a:bodyPr/>
          <a:lstStyle/>
          <a:p>
            <a:r>
              <a:rPr lang="en-US" dirty="0" smtClean="0"/>
              <a:t>Stalemate Readings</a:t>
            </a:r>
            <a:endParaRPr lang="en-US" dirty="0"/>
          </a:p>
        </p:txBody>
      </p:sp>
      <p:sp>
        <p:nvSpPr>
          <p:cNvPr id="3" name="Content Placeholder 2"/>
          <p:cNvSpPr>
            <a:spLocks noGrp="1"/>
          </p:cNvSpPr>
          <p:nvPr>
            <p:ph idx="1"/>
          </p:nvPr>
        </p:nvSpPr>
        <p:spPr/>
        <p:txBody>
          <a:bodyPr>
            <a:normAutofit/>
          </a:bodyPr>
          <a:lstStyle/>
          <a:p>
            <a:r>
              <a:rPr lang="en-US" sz="4000" dirty="0" smtClean="0"/>
              <a:t>Why did the Germans think this would be a short war?  Why wasn’t it a short war?</a:t>
            </a:r>
          </a:p>
          <a:p>
            <a:r>
              <a:rPr lang="en-US" sz="4000" dirty="0" smtClean="0"/>
              <a:t>What made this war different from previous wars?</a:t>
            </a:r>
          </a:p>
          <a:p>
            <a:r>
              <a:rPr lang="en-US" sz="4000" dirty="0" smtClean="0"/>
              <a:t>How did WWI reach a stalemate?</a:t>
            </a:r>
            <a:endParaRPr lang="en-US" sz="4000" dirty="0"/>
          </a:p>
        </p:txBody>
      </p:sp>
    </p:spTree>
    <p:extLst>
      <p:ext uri="{BB962C8B-B14F-4D97-AF65-F5344CB8AC3E}">
        <p14:creationId xmlns:p14="http://schemas.microsoft.com/office/powerpoint/2010/main" val="141463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1716</TotalTime>
  <Words>1392</Words>
  <Application>Microsoft Office PowerPoint</Application>
  <PresentationFormat>Widescreen</PresentationFormat>
  <Paragraphs>117</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Do Now:</vt:lpstr>
      <vt:lpstr>Objective: Stalemate</vt:lpstr>
      <vt:lpstr>Stalemate</vt:lpstr>
      <vt:lpstr>The Sides</vt:lpstr>
      <vt:lpstr>The Sides</vt:lpstr>
      <vt:lpstr>The Sides</vt:lpstr>
      <vt:lpstr>The Sides</vt:lpstr>
      <vt:lpstr>The Sides</vt:lpstr>
      <vt:lpstr>Stalemate Readings</vt:lpstr>
      <vt:lpstr>I’ve a Little Wet Home in a Trench</vt:lpstr>
      <vt:lpstr>Trench Warfare</vt:lpstr>
      <vt:lpstr>Trench Warfare</vt:lpstr>
      <vt:lpstr>Trench Warfare</vt:lpstr>
      <vt:lpstr>Trench Warfare</vt:lpstr>
      <vt:lpstr>Trench Warfare</vt:lpstr>
      <vt:lpstr>Trench Warfare</vt:lpstr>
      <vt:lpstr>Trench Warfare</vt:lpstr>
      <vt:lpstr>Trench Warfare</vt:lpstr>
      <vt:lpstr>Conclusion</vt:lpstr>
      <vt:lpstr>PowerPoint Presentation</vt:lpstr>
      <vt:lpstr>PowerPoint Presentation</vt:lpstr>
      <vt:lpstr>PowerPoint Presentation</vt:lpstr>
    </vt:vector>
  </TitlesOfParts>
  <Company>Henrico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Hana A. Hecht (hahecht)</dc:creator>
  <cp:lastModifiedBy>Hana A. Hecht (hahecht)</cp:lastModifiedBy>
  <cp:revision>26</cp:revision>
  <dcterms:created xsi:type="dcterms:W3CDTF">2015-02-24T19:32:45Z</dcterms:created>
  <dcterms:modified xsi:type="dcterms:W3CDTF">2016-02-23T13:31:06Z</dcterms:modified>
</cp:coreProperties>
</file>