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308" r:id="rId14"/>
    <p:sldId id="309" r:id="rId15"/>
    <p:sldId id="310" r:id="rId16"/>
    <p:sldId id="311" r:id="rId17"/>
    <p:sldId id="312" r:id="rId18"/>
    <p:sldId id="271" r:id="rId19"/>
    <p:sldId id="276" r:id="rId20"/>
    <p:sldId id="277" r:id="rId21"/>
    <p:sldId id="278" r:id="rId22"/>
    <p:sldId id="279" r:id="rId23"/>
    <p:sldId id="280" r:id="rId24"/>
    <p:sldId id="313" r:id="rId25"/>
    <p:sldId id="314" r:id="rId26"/>
    <p:sldId id="315" r:id="rId27"/>
    <p:sldId id="316" r:id="rId28"/>
    <p:sldId id="317" r:id="rId29"/>
    <p:sldId id="318" r:id="rId30"/>
    <p:sldId id="281" r:id="rId31"/>
    <p:sldId id="285" r:id="rId32"/>
    <p:sldId id="286" r:id="rId33"/>
    <p:sldId id="287" r:id="rId34"/>
    <p:sldId id="288" r:id="rId35"/>
    <p:sldId id="289" r:id="rId36"/>
    <p:sldId id="319" r:id="rId37"/>
    <p:sldId id="295" r:id="rId38"/>
    <p:sldId id="304" r:id="rId39"/>
    <p:sldId id="256" r:id="rId40"/>
    <p:sldId id="257" r:id="rId41"/>
    <p:sldId id="2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4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BAC190-F46B-40FD-AA6B-00F90585BE2C}"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39232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AC190-F46B-40FD-AA6B-00F90585BE2C}"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404387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AC190-F46B-40FD-AA6B-00F90585BE2C}"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165743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BAC190-F46B-40FD-AA6B-00F90585BE2C}"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125406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BAC190-F46B-40FD-AA6B-00F90585BE2C}"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38658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BAC190-F46B-40FD-AA6B-00F90585BE2C}"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409837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BAC190-F46B-40FD-AA6B-00F90585BE2C}" type="datetimeFigureOut">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298597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BAC190-F46B-40FD-AA6B-00F90585BE2C}" type="datetimeFigureOut">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341050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AC190-F46B-40FD-AA6B-00F90585BE2C}" type="datetimeFigureOut">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42377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AC190-F46B-40FD-AA6B-00F90585BE2C}"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378235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AC190-F46B-40FD-AA6B-00F90585BE2C}"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61CC9-E532-4AAB-9AC1-E19F4C2F17DE}" type="slidenum">
              <a:rPr lang="en-US" smtClean="0"/>
              <a:t>‹#›</a:t>
            </a:fld>
            <a:endParaRPr lang="en-US"/>
          </a:p>
        </p:txBody>
      </p:sp>
    </p:spTree>
    <p:extLst>
      <p:ext uri="{BB962C8B-B14F-4D97-AF65-F5344CB8AC3E}">
        <p14:creationId xmlns:p14="http://schemas.microsoft.com/office/powerpoint/2010/main" val="380691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AC190-F46B-40FD-AA6B-00F90585BE2C}" type="datetimeFigureOut">
              <a:rPr lang="en-US" smtClean="0"/>
              <a:t>2/23/2016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61CC9-E532-4AAB-9AC1-E19F4C2F17DE}" type="slidenum">
              <a:rPr lang="en-US" smtClean="0"/>
              <a:t>‹#›</a:t>
            </a:fld>
            <a:endParaRPr lang="en-US"/>
          </a:p>
        </p:txBody>
      </p:sp>
    </p:spTree>
    <p:extLst>
      <p:ext uri="{BB962C8B-B14F-4D97-AF65-F5344CB8AC3E}">
        <p14:creationId xmlns:p14="http://schemas.microsoft.com/office/powerpoint/2010/main" val="34641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3.wmf"/></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3.wmf"/></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3.wmf"/></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wmf"/></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038"/>
            <a:ext cx="8229600" cy="1143000"/>
          </a:xfrm>
        </p:spPr>
        <p:txBody>
          <a:bodyPr>
            <a:normAutofit/>
          </a:bodyPr>
          <a:lstStyle/>
          <a:p>
            <a:r>
              <a:rPr lang="en-US" sz="6000" dirty="0" smtClean="0"/>
              <a:t>Do Now:</a:t>
            </a:r>
            <a:endParaRPr lang="en-US" sz="6000" dirty="0"/>
          </a:p>
        </p:txBody>
      </p:sp>
      <p:sp>
        <p:nvSpPr>
          <p:cNvPr id="3" name="Content Placeholder 2"/>
          <p:cNvSpPr>
            <a:spLocks noGrp="1"/>
          </p:cNvSpPr>
          <p:nvPr>
            <p:ph idx="1"/>
          </p:nvPr>
        </p:nvSpPr>
        <p:spPr>
          <a:xfrm>
            <a:off x="439271" y="897139"/>
            <a:ext cx="8229600" cy="1143000"/>
          </a:xfrm>
        </p:spPr>
        <p:txBody>
          <a:bodyPr>
            <a:normAutofit/>
          </a:bodyPr>
          <a:lstStyle/>
          <a:p>
            <a:pPr marL="0" indent="0" algn="ctr">
              <a:buNone/>
            </a:pPr>
            <a:r>
              <a:rPr lang="en-US" sz="2800" dirty="0" smtClean="0"/>
              <a:t>Grab today’s Agenda (</a:t>
            </a:r>
            <a:r>
              <a:rPr lang="en-US" sz="2800" dirty="0" smtClean="0"/>
              <a:t>8:4).</a:t>
            </a:r>
            <a:endParaRPr lang="en-US" sz="2800" dirty="0" smtClean="0"/>
          </a:p>
          <a:p>
            <a:pPr marL="0" indent="0" algn="ctr">
              <a:buNone/>
            </a:pPr>
            <a:r>
              <a:rPr lang="en-US" sz="2800" dirty="0" smtClean="0"/>
              <a:t>Look at the cartoon below.  What is the message?</a:t>
            </a:r>
            <a:endParaRPr lang="en-US" sz="28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483" y="1886771"/>
            <a:ext cx="7115175" cy="4906474"/>
          </a:xfrm>
          <a:prstGeom prst="rect">
            <a:avLst/>
          </a:prstGeom>
        </p:spPr>
      </p:pic>
    </p:spTree>
    <p:extLst>
      <p:ext uri="{BB962C8B-B14F-4D97-AF65-F5344CB8AC3E}">
        <p14:creationId xmlns:p14="http://schemas.microsoft.com/office/powerpoint/2010/main" val="283524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marL="0" indent="0">
              <a:buNone/>
            </a:pPr>
            <a:r>
              <a:rPr lang="en-US" sz="2400" dirty="0">
                <a:solidFill>
                  <a:srgbClr val="00B0F0"/>
                </a:solidFill>
              </a:rPr>
              <a:t>Allied Powers </a:t>
            </a:r>
          </a:p>
          <a:p>
            <a:r>
              <a:rPr lang="en-US" sz="2000" dirty="0"/>
              <a:t>Mobilized 40 million men, including 12 million </a:t>
            </a:r>
            <a:r>
              <a:rPr lang="en-US" sz="2000" dirty="0" smtClean="0"/>
              <a:t>Russians</a:t>
            </a:r>
          </a:p>
          <a:p>
            <a:pPr lvl="1"/>
            <a:r>
              <a:rPr lang="en-US" sz="2000" dirty="0" smtClean="0"/>
              <a:t>Great Britain</a:t>
            </a:r>
          </a:p>
          <a:p>
            <a:pPr lvl="1"/>
            <a:r>
              <a:rPr lang="en-US" sz="2000" dirty="0" smtClean="0"/>
              <a:t>France</a:t>
            </a:r>
          </a:p>
          <a:p>
            <a:pPr lvl="1"/>
            <a:r>
              <a:rPr lang="en-US" sz="2000" dirty="0" smtClean="0"/>
              <a:t>Russia (left 1917)</a:t>
            </a:r>
          </a:p>
          <a:p>
            <a:pPr lvl="1"/>
            <a:r>
              <a:rPr lang="en-US" sz="2000" dirty="0" smtClean="0"/>
              <a:t>United States (entered 1917)</a:t>
            </a:r>
          </a:p>
          <a:p>
            <a:pPr marL="0" indent="0">
              <a:buNone/>
            </a:pPr>
            <a:r>
              <a:rPr lang="en-US" sz="2400" dirty="0">
                <a:solidFill>
                  <a:srgbClr val="FF0000"/>
                </a:solidFill>
              </a:rPr>
              <a:t>Central Powers  </a:t>
            </a:r>
          </a:p>
          <a:p>
            <a:r>
              <a:rPr lang="en-US" sz="2400" dirty="0"/>
              <a:t>Mobilized 21 million men</a:t>
            </a:r>
          </a:p>
          <a:p>
            <a:pPr lvl="1"/>
            <a:r>
              <a:rPr lang="en-US" sz="2000" dirty="0" smtClean="0"/>
              <a:t>Germany</a:t>
            </a:r>
          </a:p>
        </p:txBody>
      </p:sp>
      <p:pic>
        <p:nvPicPr>
          <p:cNvPr id="10" name="Picture 2" descr="C:\Users\hahecht\Desktop\Germany.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50977"/>
            <a:ext cx="4038600" cy="322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2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marL="0" indent="0">
              <a:buNone/>
            </a:pPr>
            <a:r>
              <a:rPr lang="en-US" sz="2400" dirty="0">
                <a:solidFill>
                  <a:srgbClr val="00B0F0"/>
                </a:solidFill>
              </a:rPr>
              <a:t>Allied Powers </a:t>
            </a:r>
          </a:p>
          <a:p>
            <a:r>
              <a:rPr lang="en-US" sz="2000" dirty="0"/>
              <a:t>Mobilized 40 million men, including 12 million Russians</a:t>
            </a:r>
          </a:p>
          <a:p>
            <a:pPr lvl="1"/>
            <a:r>
              <a:rPr lang="en-US" sz="2000" dirty="0" smtClean="0"/>
              <a:t>Great Britain</a:t>
            </a:r>
          </a:p>
          <a:p>
            <a:pPr lvl="1"/>
            <a:r>
              <a:rPr lang="en-US" sz="2000" dirty="0" smtClean="0"/>
              <a:t>France</a:t>
            </a:r>
          </a:p>
          <a:p>
            <a:pPr lvl="1"/>
            <a:r>
              <a:rPr lang="en-US" sz="2000" dirty="0" smtClean="0"/>
              <a:t>Russia (left 1917)</a:t>
            </a:r>
          </a:p>
          <a:p>
            <a:pPr lvl="1"/>
            <a:r>
              <a:rPr lang="en-US" sz="2000" dirty="0" smtClean="0"/>
              <a:t>United States (entered 1917)</a:t>
            </a:r>
          </a:p>
          <a:p>
            <a:pPr marL="0" indent="0">
              <a:buNone/>
            </a:pPr>
            <a:r>
              <a:rPr lang="en-US" sz="2400" dirty="0">
                <a:solidFill>
                  <a:srgbClr val="FF0000"/>
                </a:solidFill>
              </a:rPr>
              <a:t>Central Powers  </a:t>
            </a:r>
          </a:p>
          <a:p>
            <a:r>
              <a:rPr lang="en-US" sz="2400" dirty="0"/>
              <a:t>Mobilized 21 million men</a:t>
            </a:r>
          </a:p>
          <a:p>
            <a:pPr lvl="1"/>
            <a:r>
              <a:rPr lang="en-US" sz="2000" dirty="0" smtClean="0"/>
              <a:t>Germany</a:t>
            </a:r>
          </a:p>
          <a:p>
            <a:pPr lvl="1"/>
            <a:r>
              <a:rPr lang="en-US" sz="2000" dirty="0" smtClean="0"/>
              <a:t>Austria-Hungary</a:t>
            </a:r>
          </a:p>
        </p:txBody>
      </p:sp>
      <p:pic>
        <p:nvPicPr>
          <p:cNvPr id="10" name="Picture 2" descr="C:\Users\hahecht\Desktop\Austria.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50977"/>
            <a:ext cx="4038600" cy="322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25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marL="0" indent="0">
              <a:buNone/>
            </a:pPr>
            <a:r>
              <a:rPr lang="en-US" sz="2400" dirty="0">
                <a:solidFill>
                  <a:srgbClr val="00B0F0"/>
                </a:solidFill>
              </a:rPr>
              <a:t>Allied Powers </a:t>
            </a:r>
          </a:p>
          <a:p>
            <a:r>
              <a:rPr lang="en-US" sz="2000" dirty="0"/>
              <a:t>Mobilized 40 million men, including 12 million </a:t>
            </a:r>
            <a:r>
              <a:rPr lang="en-US" sz="2000" dirty="0" smtClean="0"/>
              <a:t>Russians</a:t>
            </a:r>
          </a:p>
          <a:p>
            <a:pPr lvl="1"/>
            <a:r>
              <a:rPr lang="en-US" sz="2000" dirty="0" smtClean="0"/>
              <a:t>Great Britain</a:t>
            </a:r>
          </a:p>
          <a:p>
            <a:pPr lvl="1"/>
            <a:r>
              <a:rPr lang="en-US" sz="2000" dirty="0" smtClean="0"/>
              <a:t>France</a:t>
            </a:r>
          </a:p>
          <a:p>
            <a:pPr lvl="1"/>
            <a:r>
              <a:rPr lang="en-US" sz="2000" dirty="0" smtClean="0"/>
              <a:t>Russia (left 1917)</a:t>
            </a:r>
          </a:p>
          <a:p>
            <a:pPr lvl="1"/>
            <a:r>
              <a:rPr lang="en-US" sz="2000" dirty="0" smtClean="0"/>
              <a:t>United States (entered 1917)</a:t>
            </a:r>
          </a:p>
          <a:p>
            <a:pPr marL="0" indent="0">
              <a:buNone/>
            </a:pPr>
            <a:r>
              <a:rPr lang="en-US" sz="2400" dirty="0">
                <a:solidFill>
                  <a:srgbClr val="FF0000"/>
                </a:solidFill>
              </a:rPr>
              <a:t>Central Powers  </a:t>
            </a:r>
          </a:p>
          <a:p>
            <a:r>
              <a:rPr lang="en-US" sz="2400" dirty="0"/>
              <a:t>Mobilized 21 million men</a:t>
            </a:r>
          </a:p>
          <a:p>
            <a:pPr lvl="1"/>
            <a:r>
              <a:rPr lang="en-US" sz="2000" dirty="0" smtClean="0"/>
              <a:t>Germany</a:t>
            </a:r>
          </a:p>
          <a:p>
            <a:pPr lvl="1"/>
            <a:r>
              <a:rPr lang="en-US" sz="2000" dirty="0" smtClean="0"/>
              <a:t>Austria-Hungary</a:t>
            </a:r>
          </a:p>
          <a:p>
            <a:pPr lvl="1"/>
            <a:r>
              <a:rPr lang="en-US" sz="2000" dirty="0" smtClean="0"/>
              <a:t>Ottoman Empire</a:t>
            </a:r>
            <a:endParaRPr lang="en-US" sz="2000" dirty="0"/>
          </a:p>
        </p:txBody>
      </p:sp>
      <p:pic>
        <p:nvPicPr>
          <p:cNvPr id="10" name="Picture 2" descr="C:\Users\hahecht\Desktop\Ottoman.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50977"/>
            <a:ext cx="4038600" cy="322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70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dirty="0" smtClean="0"/>
              <a:t>American Entry</a:t>
            </a:r>
          </a:p>
          <a:p>
            <a:r>
              <a:rPr lang="en-US" sz="2000" dirty="0" smtClean="0"/>
              <a:t>Americans declared neutrality in 1914 when President Woodrow Wilson announced that the American people “must be impartial in thought as well as in action.”</a:t>
            </a:r>
          </a:p>
        </p:txBody>
      </p:sp>
      <p:pic>
        <p:nvPicPr>
          <p:cNvPr id="9" name="Picture 2" descr="C:\Users\hahecht\Desktop\Woodrow_Wilson-H%26E.jp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919521" y="1600200"/>
            <a:ext cx="349595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143000"/>
            <a:ext cx="4495800" cy="5715000"/>
          </a:xfrm>
        </p:spPr>
        <p:txBody>
          <a:bodyPr>
            <a:normAutofit/>
          </a:bodyPr>
          <a:lstStyle/>
          <a:p>
            <a:pPr marL="0" indent="0">
              <a:buNone/>
            </a:pPr>
            <a:r>
              <a:rPr lang="en-US" dirty="0" smtClean="0"/>
              <a:t>American Entry</a:t>
            </a:r>
          </a:p>
          <a:p>
            <a:r>
              <a:rPr lang="en-US" sz="2000" dirty="0" smtClean="0"/>
              <a:t>Americans declared neutrality in 1914 when President Woodrow Wilson announced that the American people “must be impartial in thought as well as in action.”</a:t>
            </a:r>
          </a:p>
          <a:p>
            <a:r>
              <a:rPr lang="en-US" sz="2000" dirty="0" smtClean="0"/>
              <a:t>At the beginning of the war, the U.S. continued to trade with both sides.</a:t>
            </a:r>
          </a:p>
          <a:p>
            <a:r>
              <a:rPr lang="en-US" sz="2000" dirty="0" smtClean="0"/>
              <a:t>The British blockade essentially ended U.S. trade with Germany.  By the middle of the war, American factories and farmers were producing weapons and food solely for Great Britain and France.</a:t>
            </a:r>
            <a:endParaRPr lang="en-US" sz="2000" dirty="0"/>
          </a:p>
        </p:txBody>
      </p:sp>
      <p:pic>
        <p:nvPicPr>
          <p:cNvPr id="9" name="Picture 2" descr="C:\Users\hahecht\Desktop\h65121.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485146"/>
            <a:ext cx="4038600" cy="2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5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95400"/>
            <a:ext cx="4495800" cy="5562600"/>
          </a:xfrm>
        </p:spPr>
        <p:txBody>
          <a:bodyPr>
            <a:normAutofit/>
          </a:bodyPr>
          <a:lstStyle/>
          <a:p>
            <a:pPr marL="0" indent="0">
              <a:buNone/>
            </a:pPr>
            <a:r>
              <a:rPr lang="en-US" dirty="0" smtClean="0"/>
              <a:t>American Entry (continued)</a:t>
            </a:r>
          </a:p>
          <a:p>
            <a:r>
              <a:rPr lang="en-US" sz="2200" dirty="0" smtClean="0"/>
              <a:t>It was clear to the Germans that despite America’s statement of neutrality, there was little neutrality on the economic front.</a:t>
            </a:r>
          </a:p>
          <a:p>
            <a:pPr lvl="1"/>
            <a:r>
              <a:rPr lang="en-US" sz="1900" dirty="0" smtClean="0"/>
              <a:t>Germans retaliated to British blockade with sinking of </a:t>
            </a:r>
            <a:r>
              <a:rPr lang="en-US" sz="1900" i="1" dirty="0" smtClean="0"/>
              <a:t>Lusitania</a:t>
            </a:r>
            <a:r>
              <a:rPr lang="en-US" sz="1900" dirty="0" smtClean="0"/>
              <a:t>.  British ship carrying 1,959 passengers, of which 1, 195 died, and of which 128 were Americans.</a:t>
            </a:r>
          </a:p>
        </p:txBody>
      </p:sp>
      <p:pic>
        <p:nvPicPr>
          <p:cNvPr id="9" name="Picture 2" descr="C:\Users\hahecht\Desktop\14_lusitania.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532470" y="1986284"/>
            <a:ext cx="4306730" cy="319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9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0" y="1295400"/>
            <a:ext cx="4495800" cy="5562600"/>
          </a:xfrm>
        </p:spPr>
        <p:txBody>
          <a:bodyPr>
            <a:normAutofit/>
          </a:bodyPr>
          <a:lstStyle/>
          <a:p>
            <a:pPr marL="0" indent="0">
              <a:buNone/>
            </a:pPr>
            <a:r>
              <a:rPr lang="en-US" dirty="0" smtClean="0"/>
              <a:t>American Entry (continued)</a:t>
            </a:r>
          </a:p>
          <a:p>
            <a:r>
              <a:rPr lang="en-US" sz="2200" dirty="0" smtClean="0"/>
              <a:t>It was clear to the Germans that despite America’s statement of neutrality, there was little neutrality on the economic front.</a:t>
            </a:r>
          </a:p>
          <a:p>
            <a:pPr lvl="1"/>
            <a:r>
              <a:rPr lang="en-US" sz="1900" dirty="0"/>
              <a:t>Germans retaliated to British blockade with sinking of </a:t>
            </a:r>
            <a:r>
              <a:rPr lang="en-US" sz="1900" i="1" dirty="0"/>
              <a:t>Lusitania</a:t>
            </a:r>
            <a:r>
              <a:rPr lang="en-US" sz="1900" dirty="0"/>
              <a:t>.  British ship carrying 1,959 passengers, of which 1, 195 died, and of which 128 were Americans.</a:t>
            </a:r>
          </a:p>
          <a:p>
            <a:pPr lvl="1"/>
            <a:r>
              <a:rPr lang="en-US" sz="1900" dirty="0" smtClean="0"/>
              <a:t>Zimmerman Telegram, 1917.  Diplomatic proposal from German Empire to Mexico to make war against the U.S.</a:t>
            </a:r>
          </a:p>
          <a:p>
            <a:r>
              <a:rPr lang="en-US" sz="2000" dirty="0" smtClean="0"/>
              <a:t>By this point Americans were outraged.</a:t>
            </a:r>
          </a:p>
        </p:txBody>
      </p:sp>
      <p:pic>
        <p:nvPicPr>
          <p:cNvPr id="9" name="Picture 2" descr="C:\Users\hahecht\Desktop\Zimmerman note.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1692434"/>
            <a:ext cx="4038600" cy="434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8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0" y="1295400"/>
            <a:ext cx="4495800" cy="5562600"/>
          </a:xfrm>
        </p:spPr>
        <p:txBody>
          <a:bodyPr>
            <a:normAutofit lnSpcReduction="10000"/>
          </a:bodyPr>
          <a:lstStyle/>
          <a:p>
            <a:pPr marL="0" indent="0">
              <a:buNone/>
            </a:pPr>
            <a:r>
              <a:rPr lang="en-US" dirty="0" smtClean="0"/>
              <a:t>American Entry (continued)</a:t>
            </a:r>
          </a:p>
          <a:p>
            <a:r>
              <a:rPr lang="en-US" sz="2200" dirty="0" smtClean="0"/>
              <a:t>It was clear to the Germans that despite America’s statement of neutrality, there was little neutrality on the economic front.</a:t>
            </a:r>
          </a:p>
          <a:p>
            <a:pPr lvl="1"/>
            <a:r>
              <a:rPr lang="en-US" sz="1900" dirty="0"/>
              <a:t>Germans retaliated to British blockade with sinking of </a:t>
            </a:r>
            <a:r>
              <a:rPr lang="en-US" sz="1900" i="1" dirty="0"/>
              <a:t>Lusitania</a:t>
            </a:r>
            <a:r>
              <a:rPr lang="en-US" sz="1900" dirty="0"/>
              <a:t>.  British ship carrying 1,959 passengers, of which 1, 195 died, and of which 128 were Americans.</a:t>
            </a:r>
          </a:p>
          <a:p>
            <a:pPr lvl="1"/>
            <a:r>
              <a:rPr lang="en-US" sz="1900" dirty="0" smtClean="0"/>
              <a:t>Zimmerman Telegram, 1917.  Diplomatic proposal from German Empire to Mexico to make war against the U.S.</a:t>
            </a:r>
          </a:p>
          <a:p>
            <a:r>
              <a:rPr lang="en-US" sz="2000" dirty="0" smtClean="0"/>
              <a:t>By this point Americans were outraged.</a:t>
            </a:r>
          </a:p>
          <a:p>
            <a:r>
              <a:rPr lang="en-US" sz="2000" dirty="0" smtClean="0"/>
              <a:t>April 6, 1917, President Wilson asked Congress to declare war on Germany.</a:t>
            </a:r>
            <a:endParaRPr lang="en-US" sz="2000" dirty="0"/>
          </a:p>
        </p:txBody>
      </p:sp>
      <p:pic>
        <p:nvPicPr>
          <p:cNvPr id="9" name="Picture 2" descr="C:\Users\hahecht\Desktop\WWI%20USA%20War%20With%20Germany.jp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457200" y="1371600"/>
            <a:ext cx="4038600" cy="5486400"/>
          </a:xfrm>
        </p:spPr>
        <p:txBody>
          <a:bodyPr>
            <a:normAutofit/>
          </a:bodyPr>
          <a:lstStyle/>
          <a:p>
            <a:pPr marL="0" indent="0">
              <a:buNone/>
            </a:pPr>
            <a:r>
              <a:rPr lang="en-US" dirty="0" smtClean="0"/>
              <a:t>Trench Warfare</a:t>
            </a:r>
          </a:p>
          <a:p>
            <a:r>
              <a:rPr lang="en-US" sz="2000" dirty="0" smtClean="0"/>
              <a:t>We spoke about this.</a:t>
            </a:r>
          </a:p>
        </p:txBody>
      </p:sp>
      <p:pic>
        <p:nvPicPr>
          <p:cNvPr id="9" name="Picture 2" descr="C:\Users\hahecht\Desktop\warfare-barbed-wire-631.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903134"/>
            <a:ext cx="4038600" cy="192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Naval War</a:t>
            </a:r>
          </a:p>
          <a:p>
            <a:r>
              <a:rPr lang="en-US" sz="2000" dirty="0" smtClean="0"/>
              <a:t>From the very beginning of the war the German Empire had ships scattered across the world, some of which were used to attack merchant ships headed for the Allies.</a:t>
            </a:r>
          </a:p>
        </p:txBody>
      </p:sp>
      <p:pic>
        <p:nvPicPr>
          <p:cNvPr id="9" name="Picture 2" descr="C:\Users\hahecht\Desktop\grandfleet_wwi.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772025" y="2620169"/>
            <a:ext cx="3790950"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hecht\AppData\Local\Microsoft\Windows\Temporary Internet Files\Content.IE5\IG08J00T\MC900149437[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ahecht\AppData\Local\Microsoft\Windows\Temporary Internet Files\Content.IE5\U9CEXJP6\MC90014943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39495"/>
            <a:ext cx="7772400" cy="1470025"/>
          </a:xfrm>
        </p:spPr>
        <p:txBody>
          <a:bodyPr/>
          <a:lstStyle/>
          <a:p>
            <a:r>
              <a:rPr lang="en-US" dirty="0" smtClean="0"/>
              <a:t>Objective:</a:t>
            </a:r>
            <a:br>
              <a:rPr lang="en-US" dirty="0" smtClean="0"/>
            </a:br>
            <a:r>
              <a:rPr lang="en-US" b="1" dirty="0" smtClean="0"/>
              <a:t>The Great War Ends</a:t>
            </a:r>
            <a:endParaRPr lang="en-US" dirty="0"/>
          </a:p>
        </p:txBody>
      </p:sp>
      <p:sp>
        <p:nvSpPr>
          <p:cNvPr id="3" name="Subtitle 2"/>
          <p:cNvSpPr>
            <a:spLocks noGrp="1"/>
          </p:cNvSpPr>
          <p:nvPr>
            <p:ph type="subTitle" idx="1"/>
          </p:nvPr>
        </p:nvSpPr>
        <p:spPr>
          <a:xfrm>
            <a:off x="457200" y="2109520"/>
            <a:ext cx="8077200" cy="4138880"/>
          </a:xfrm>
        </p:spPr>
        <p:txBody>
          <a:bodyPr>
            <a:normAutofit/>
          </a:bodyPr>
          <a:lstStyle/>
          <a:p>
            <a:r>
              <a:rPr lang="en-US" b="1" dirty="0" smtClean="0">
                <a:solidFill>
                  <a:schemeClr val="tx1"/>
                </a:solidFill>
              </a:rPr>
              <a:t>WHII.10a and b</a:t>
            </a:r>
          </a:p>
          <a:p>
            <a:r>
              <a:rPr lang="en-US" dirty="0" smtClean="0">
                <a:solidFill>
                  <a:schemeClr val="tx1"/>
                </a:solidFill>
              </a:rPr>
              <a:t>TSWDK of the worldwide impact of World War I by explaining economic causes, political causes, and major events, and identifying major leaders of the war, with emphasis on Woodrow Wilson and Kaiser Wilhelm II and by explaining the outcomes and global effect of the war and the Treaty of Versailles.</a:t>
            </a:r>
            <a:endParaRPr lang="en-US" dirty="0">
              <a:solidFill>
                <a:schemeClr val="tx1"/>
              </a:solidFill>
            </a:endParaRPr>
          </a:p>
        </p:txBody>
      </p:sp>
    </p:spTree>
    <p:extLst>
      <p:ext uri="{BB962C8B-B14F-4D97-AF65-F5344CB8AC3E}">
        <p14:creationId xmlns:p14="http://schemas.microsoft.com/office/powerpoint/2010/main" val="2580204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Naval War</a:t>
            </a:r>
          </a:p>
          <a:p>
            <a:r>
              <a:rPr lang="en-US" sz="2000" dirty="0" smtClean="0"/>
              <a:t>From the very beginning of the war the German Empire had ships scattered across the world, some of which were used to attack merchant ships headed for the Allies.</a:t>
            </a:r>
          </a:p>
          <a:p>
            <a:r>
              <a:rPr lang="en-US" sz="2000" dirty="0" smtClean="0"/>
              <a:t>The British navy hunted them down.  They created a naval blockade and mined international waters to prevent any ships from entering entire sections of ocean.</a:t>
            </a:r>
          </a:p>
        </p:txBody>
      </p:sp>
      <p:pic>
        <p:nvPicPr>
          <p:cNvPr id="10" name="Picture 2" descr="C:\Users\hahecht\Desktop\article-1255826-087B8BF3000005DC-248_634x320.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843976"/>
            <a:ext cx="4038600" cy="203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57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2000" dirty="0" smtClean="0"/>
              <a:t>Naval War (continued)</a:t>
            </a:r>
          </a:p>
          <a:p>
            <a:r>
              <a:rPr lang="en-US" sz="2000" dirty="0" smtClean="0"/>
              <a:t>U-boats (submarines) were first used by the Germans in an attempt to cut the supply line between North American and Britain.  Attacks often came without warning, giving the crews of the merchant ships little hope of survival.</a:t>
            </a:r>
          </a:p>
        </p:txBody>
      </p:sp>
      <p:pic>
        <p:nvPicPr>
          <p:cNvPr id="9" name="Picture 2" descr="C:\Users\hahecht\Desktop\uc1.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698562"/>
            <a:ext cx="4038600" cy="232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10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2000" dirty="0" smtClean="0"/>
              <a:t>Naval War (continued)</a:t>
            </a:r>
          </a:p>
          <a:p>
            <a:r>
              <a:rPr lang="en-US" sz="2000" dirty="0" smtClean="0"/>
              <a:t>U-boats (submarines) were first used by the Germans in an attempt to cut the supply line between North American and Britain.  Attacks often came without warning, giving the crews of the merchant ships little hope of survival.</a:t>
            </a:r>
          </a:p>
          <a:p>
            <a:r>
              <a:rPr lang="en-US" sz="2000" dirty="0" smtClean="0"/>
              <a:t>The </a:t>
            </a:r>
            <a:r>
              <a:rPr lang="en-US" sz="2000" i="1" dirty="0" smtClean="0"/>
              <a:t>Lusitania</a:t>
            </a:r>
            <a:r>
              <a:rPr lang="en-US" sz="2000" dirty="0" smtClean="0"/>
              <a:t> in 1915.  </a:t>
            </a:r>
          </a:p>
        </p:txBody>
      </p:sp>
      <p:pic>
        <p:nvPicPr>
          <p:cNvPr id="10" name="Picture 2" descr="C:\Users\hahecht\Desktop\Lusitania-002.jp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2455582"/>
            <a:ext cx="4038600" cy="281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82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2000" dirty="0" smtClean="0"/>
              <a:t>Naval War (continued)</a:t>
            </a:r>
          </a:p>
          <a:p>
            <a:r>
              <a:rPr lang="en-US" sz="2000" dirty="0" smtClean="0"/>
              <a:t>U-boats (submarines) were first used by the Germans in an attempt to cut the supply line between North American and Britain.  Attacks often came without warning, giving the crews of the merchant ships little hope of survival.</a:t>
            </a:r>
          </a:p>
          <a:p>
            <a:r>
              <a:rPr lang="en-US" sz="2000" dirty="0"/>
              <a:t>The </a:t>
            </a:r>
            <a:r>
              <a:rPr lang="en-US" sz="2000" i="1" dirty="0"/>
              <a:t>Lusitania</a:t>
            </a:r>
            <a:r>
              <a:rPr lang="en-US" sz="2000" dirty="0"/>
              <a:t> in 1915.  </a:t>
            </a:r>
          </a:p>
          <a:p>
            <a:r>
              <a:rPr lang="en-US" sz="2000" dirty="0" smtClean="0"/>
              <a:t>The U-boats sunk more than 5,000 Allied ships.</a:t>
            </a:r>
            <a:endParaRPr lang="en-US" sz="2000" dirty="0"/>
          </a:p>
        </p:txBody>
      </p:sp>
      <p:pic>
        <p:nvPicPr>
          <p:cNvPr id="10" name="Picture 2" descr="C:\Users\hahecht\Desktop\ELT200802242126566996090.jp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2678105"/>
            <a:ext cx="4038600" cy="237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82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228598" y="914400"/>
            <a:ext cx="5334001" cy="5715000"/>
          </a:xfrm>
        </p:spPr>
        <p:txBody>
          <a:bodyPr>
            <a:noAutofit/>
          </a:bodyPr>
          <a:lstStyle/>
          <a:p>
            <a:pPr marL="0" indent="0">
              <a:buNone/>
            </a:pPr>
            <a:r>
              <a:rPr lang="en-US" sz="2000" dirty="0" smtClean="0"/>
              <a:t>Air Warfare</a:t>
            </a:r>
          </a:p>
          <a:p>
            <a:r>
              <a:rPr lang="en-US" sz="2000" dirty="0" smtClean="0"/>
              <a:t>Airplanes a the time were primarily made of canvas, wood, and wire.  And they were used at first to observe enemy troops.</a:t>
            </a:r>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62600" y="2567019"/>
            <a:ext cx="3429000" cy="2592324"/>
          </a:xfrm>
        </p:spPr>
      </p:pic>
    </p:spTree>
    <p:extLst>
      <p:ext uri="{BB962C8B-B14F-4D97-AF65-F5344CB8AC3E}">
        <p14:creationId xmlns:p14="http://schemas.microsoft.com/office/powerpoint/2010/main" val="2211715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228598" y="914400"/>
            <a:ext cx="5334001" cy="5715000"/>
          </a:xfrm>
        </p:spPr>
        <p:txBody>
          <a:bodyPr>
            <a:noAutofit/>
          </a:bodyPr>
          <a:lstStyle/>
          <a:p>
            <a:pPr marL="0" indent="0">
              <a:buNone/>
            </a:pPr>
            <a:r>
              <a:rPr lang="en-US" sz="2000" dirty="0" smtClean="0"/>
              <a:t>Air Warfare</a:t>
            </a:r>
          </a:p>
          <a:p>
            <a:r>
              <a:rPr lang="en-US" sz="2000" dirty="0" smtClean="0"/>
              <a:t>Airplanes a the time were primarily made of canvas, wood, and wire.  And they were used at first to observe enemy troops.</a:t>
            </a:r>
          </a:p>
          <a:p>
            <a:r>
              <a:rPr lang="en-US" sz="2000" dirty="0" smtClean="0"/>
              <a:t>As their effectiveness became apparent, both sides shot planes down with artillery from the ground.</a:t>
            </a:r>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62600" y="2692046"/>
            <a:ext cx="3429000" cy="2342270"/>
          </a:xfrm>
        </p:spPr>
      </p:pic>
    </p:spTree>
    <p:extLst>
      <p:ext uri="{BB962C8B-B14F-4D97-AF65-F5344CB8AC3E}">
        <p14:creationId xmlns:p14="http://schemas.microsoft.com/office/powerpoint/2010/main" val="738324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228598" y="914400"/>
            <a:ext cx="5334001" cy="5715000"/>
          </a:xfrm>
        </p:spPr>
        <p:txBody>
          <a:bodyPr>
            <a:noAutofit/>
          </a:bodyPr>
          <a:lstStyle/>
          <a:p>
            <a:pPr marL="0" indent="0">
              <a:buNone/>
            </a:pPr>
            <a:r>
              <a:rPr lang="en-US" sz="2000" dirty="0" smtClean="0"/>
              <a:t>Air Warfare</a:t>
            </a:r>
          </a:p>
          <a:p>
            <a:r>
              <a:rPr lang="en-US" sz="2000" dirty="0" smtClean="0"/>
              <a:t>Airplanes a the time were primarily made of canvas, wood, and wire.  And they were used at first to observe enemy troops.</a:t>
            </a:r>
          </a:p>
          <a:p>
            <a:r>
              <a:rPr lang="en-US" sz="2000" dirty="0" smtClean="0"/>
              <a:t>As their effectiveness became apparent, both sides shot planes down with artillery from the ground.</a:t>
            </a:r>
          </a:p>
          <a:p>
            <a:r>
              <a:rPr lang="en-US" sz="2000" dirty="0" smtClean="0"/>
              <a:t>In 1916, the Germans armed planes with machine guns that could fire forward without shooting the propellers.</a:t>
            </a:r>
          </a:p>
        </p:txBody>
      </p:sp>
      <p:pic>
        <p:nvPicPr>
          <p:cNvPr id="8" name="Content Placeholder 7"/>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697488" y="2286757"/>
            <a:ext cx="3294112" cy="2437643"/>
          </a:xfrm>
        </p:spPr>
      </p:pic>
    </p:spTree>
    <p:extLst>
      <p:ext uri="{BB962C8B-B14F-4D97-AF65-F5344CB8AC3E}">
        <p14:creationId xmlns:p14="http://schemas.microsoft.com/office/powerpoint/2010/main" val="1682662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228598" y="914400"/>
            <a:ext cx="5334001" cy="5715000"/>
          </a:xfrm>
        </p:spPr>
        <p:txBody>
          <a:bodyPr>
            <a:noAutofit/>
          </a:bodyPr>
          <a:lstStyle/>
          <a:p>
            <a:pPr marL="0" indent="0">
              <a:buNone/>
            </a:pPr>
            <a:r>
              <a:rPr lang="en-US" sz="2000" dirty="0" smtClean="0"/>
              <a:t>Air Warfare</a:t>
            </a:r>
          </a:p>
          <a:p>
            <a:r>
              <a:rPr lang="en-US" sz="2000" dirty="0" smtClean="0"/>
              <a:t>Airplanes a the time were primarily made of canvas, wood, and wire.  And they were used at first to observe enemy troops.</a:t>
            </a:r>
          </a:p>
          <a:p>
            <a:r>
              <a:rPr lang="en-US" sz="2000" dirty="0" smtClean="0"/>
              <a:t>As their effectiveness became apparent, both sides shot planes down with artillery from the ground.</a:t>
            </a:r>
          </a:p>
          <a:p>
            <a:r>
              <a:rPr lang="en-US" sz="2000" dirty="0" smtClean="0"/>
              <a:t>In 1916, the Germans armed planes with machine guns that could fire forward without shooting the propellers.</a:t>
            </a:r>
          </a:p>
          <a:p>
            <a:r>
              <a:rPr lang="en-US" sz="2000" dirty="0" smtClean="0"/>
              <a:t>The Allies soon armed their airplanes and battle in the air became deadly.</a:t>
            </a:r>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62600" y="2231520"/>
            <a:ext cx="3429000" cy="3263323"/>
          </a:xfrm>
        </p:spPr>
      </p:pic>
    </p:spTree>
    <p:extLst>
      <p:ext uri="{BB962C8B-B14F-4D97-AF65-F5344CB8AC3E}">
        <p14:creationId xmlns:p14="http://schemas.microsoft.com/office/powerpoint/2010/main" val="2448970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228598" y="914400"/>
            <a:ext cx="5334001" cy="5715000"/>
          </a:xfrm>
        </p:spPr>
        <p:txBody>
          <a:bodyPr>
            <a:noAutofit/>
          </a:bodyPr>
          <a:lstStyle/>
          <a:p>
            <a:pPr marL="0" indent="0">
              <a:buNone/>
            </a:pPr>
            <a:r>
              <a:rPr lang="en-US" sz="2000" dirty="0" smtClean="0"/>
              <a:t>Air Warfare</a:t>
            </a:r>
          </a:p>
          <a:p>
            <a:r>
              <a:rPr lang="en-US" sz="2000" dirty="0" smtClean="0"/>
              <a:t>Airplanes a the time were primarily made of canvas, wood, and wire.  And they were used at first to observe enemy troops.</a:t>
            </a:r>
          </a:p>
          <a:p>
            <a:r>
              <a:rPr lang="en-US" sz="2000" dirty="0" smtClean="0"/>
              <a:t>As their effectiveness became apparent, both sides shot planes down with artillery from the ground.</a:t>
            </a:r>
          </a:p>
          <a:p>
            <a:r>
              <a:rPr lang="en-US" sz="2000" dirty="0" smtClean="0"/>
              <a:t>In 1916, the Germans armed planes with machine guns that could fire forward without shooting the propellers.</a:t>
            </a:r>
          </a:p>
          <a:p>
            <a:r>
              <a:rPr lang="en-US" sz="2000" dirty="0" smtClean="0"/>
              <a:t>The Allies soon armed their airplanes and battle in the air became deadly.</a:t>
            </a:r>
          </a:p>
          <a:p>
            <a:r>
              <a:rPr lang="en-US" sz="2000" dirty="0" smtClean="0"/>
              <a:t>These light, highly maneuverable fighter-planes attacked each other in wild air battles called “dogfights.”</a:t>
            </a:r>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62600" y="2683034"/>
            <a:ext cx="3429000" cy="2360295"/>
          </a:xfrm>
        </p:spPr>
      </p:pic>
    </p:spTree>
    <p:extLst>
      <p:ext uri="{BB962C8B-B14F-4D97-AF65-F5344CB8AC3E}">
        <p14:creationId xmlns:p14="http://schemas.microsoft.com/office/powerpoint/2010/main" val="3425360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228598" y="914400"/>
            <a:ext cx="5334001" cy="5715000"/>
          </a:xfrm>
        </p:spPr>
        <p:txBody>
          <a:bodyPr>
            <a:noAutofit/>
          </a:bodyPr>
          <a:lstStyle/>
          <a:p>
            <a:pPr marL="0" indent="0">
              <a:buNone/>
            </a:pPr>
            <a:r>
              <a:rPr lang="en-US" sz="2000" dirty="0" smtClean="0"/>
              <a:t>Air Warfare</a:t>
            </a:r>
          </a:p>
          <a:p>
            <a:r>
              <a:rPr lang="en-US" sz="2000" dirty="0" smtClean="0"/>
              <a:t>Airplanes a the time were primarily made of canvas, wood, and wire.  And they were used at first to observe enemy troops.</a:t>
            </a:r>
          </a:p>
          <a:p>
            <a:r>
              <a:rPr lang="en-US" sz="2000" dirty="0" smtClean="0"/>
              <a:t>As their effectiveness became apparent, both sides shot planes down with artillery from the ground.</a:t>
            </a:r>
          </a:p>
          <a:p>
            <a:r>
              <a:rPr lang="en-US" sz="2000" dirty="0" smtClean="0"/>
              <a:t>In 1916, the Germans armed planes with machine guns that could fire forward without shooting the propellers.</a:t>
            </a:r>
          </a:p>
          <a:p>
            <a:r>
              <a:rPr lang="en-US" sz="2000" dirty="0" smtClean="0"/>
              <a:t>The Allies soon armed their airplanes and battle in the air became deadly.</a:t>
            </a:r>
          </a:p>
          <a:p>
            <a:r>
              <a:rPr lang="en-US" sz="2000" dirty="0" smtClean="0"/>
              <a:t>These light, highly maneuverable fighter-planes attacked each other in wild air battles called “dogfights.”</a:t>
            </a:r>
          </a:p>
          <a:p>
            <a:r>
              <a:rPr lang="en-US" sz="2000" dirty="0" smtClean="0"/>
              <a:t>Pilots who were shot down often remained trapped in their falling, burning planes, for they had no parachutes.</a:t>
            </a:r>
            <a:endParaRPr lang="en-US" sz="2000"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62600" y="2772386"/>
            <a:ext cx="3429000" cy="2181591"/>
          </a:xfrm>
        </p:spPr>
      </p:pic>
    </p:spTree>
    <p:extLst>
      <p:ext uri="{BB962C8B-B14F-4D97-AF65-F5344CB8AC3E}">
        <p14:creationId xmlns:p14="http://schemas.microsoft.com/office/powerpoint/2010/main" val="2729997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Great War Ends</a:t>
            </a:r>
            <a:endParaRPr lang="en-US" dirty="0"/>
          </a:p>
        </p:txBody>
      </p:sp>
      <p:sp>
        <p:nvSpPr>
          <p:cNvPr id="3" name="Content Placeholder 2"/>
          <p:cNvSpPr>
            <a:spLocks noGrp="1"/>
          </p:cNvSpPr>
          <p:nvPr>
            <p:ph idx="1"/>
          </p:nvPr>
        </p:nvSpPr>
        <p:spPr/>
        <p:txBody>
          <a:bodyPr/>
          <a:lstStyle/>
          <a:p>
            <a:r>
              <a:rPr lang="en-US" dirty="0" smtClean="0"/>
              <a:t>Players of the War </a:t>
            </a:r>
          </a:p>
          <a:p>
            <a:r>
              <a:rPr lang="en-US" dirty="0" smtClean="0"/>
              <a:t>Nature of the Great War</a:t>
            </a:r>
          </a:p>
          <a:p>
            <a:r>
              <a:rPr lang="en-US" dirty="0" smtClean="0"/>
              <a:t>The End</a:t>
            </a:r>
            <a:endParaRPr lang="en-US" dirty="0"/>
          </a:p>
        </p:txBody>
      </p:sp>
    </p:spTree>
    <p:extLst>
      <p:ext uri="{BB962C8B-B14F-4D97-AF65-F5344CB8AC3E}">
        <p14:creationId xmlns:p14="http://schemas.microsoft.com/office/powerpoint/2010/main" val="1945510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0" y="1066800"/>
            <a:ext cx="4495800" cy="5791200"/>
          </a:xfrm>
        </p:spPr>
        <p:txBody>
          <a:bodyPr>
            <a:normAutofit/>
          </a:bodyPr>
          <a:lstStyle/>
          <a:p>
            <a:pPr marL="0" indent="0">
              <a:buNone/>
            </a:pPr>
            <a:r>
              <a:rPr lang="en-US" sz="2000" dirty="0" smtClean="0"/>
              <a:t>World War</a:t>
            </a:r>
          </a:p>
          <a:p>
            <a:r>
              <a:rPr lang="en-US" sz="2000" dirty="0" smtClean="0"/>
              <a:t>Although the war was fought mainly in Europe, it is rightly called a World War.</a:t>
            </a:r>
          </a:p>
          <a:p>
            <a:r>
              <a:rPr lang="en-US" sz="2000" dirty="0" smtClean="0"/>
              <a:t>While European powers had competed across the globe, never had so many fighters and such enormous resources been brought together in a single conflict.</a:t>
            </a:r>
          </a:p>
          <a:p>
            <a:r>
              <a:rPr lang="en-US" sz="2000" dirty="0" smtClean="0"/>
              <a:t>Many colonies fought on behalf of mother countries; colonial participation in war inspired future fight for independence.</a:t>
            </a:r>
          </a:p>
          <a:p>
            <a:r>
              <a:rPr lang="en-US" sz="2000" dirty="0" smtClean="0"/>
              <a:t>Altogether, 27 nations became belligerents, ranging the globe from Japan to Canada and from Argentina to South Africa and Australia.</a:t>
            </a:r>
            <a:endParaRPr lang="en-US" sz="2000" dirty="0"/>
          </a:p>
        </p:txBody>
      </p:sp>
      <p:pic>
        <p:nvPicPr>
          <p:cNvPr id="9" name="Picture 2" descr="C:\Users\hahecht\Desktop\WWI-re.pn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3010437"/>
            <a:ext cx="4038600" cy="170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9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457200" y="1295400"/>
            <a:ext cx="4038600" cy="5334000"/>
          </a:xfrm>
        </p:spPr>
        <p:txBody>
          <a:bodyPr>
            <a:normAutofit/>
          </a:bodyPr>
          <a:lstStyle/>
          <a:p>
            <a:pPr marL="0" indent="0">
              <a:buNone/>
            </a:pPr>
            <a:r>
              <a:rPr lang="en-US" sz="2400" dirty="0" smtClean="0"/>
              <a:t>Total War</a:t>
            </a:r>
          </a:p>
          <a:p>
            <a:r>
              <a:rPr lang="en-US" sz="2000" dirty="0" smtClean="0"/>
              <a:t>War was fought on the Western Front (France) and on the Eastern Front (Russia).</a:t>
            </a:r>
          </a:p>
        </p:txBody>
      </p:sp>
      <p:pic>
        <p:nvPicPr>
          <p:cNvPr id="9" name="Picture 2" descr="C:\Users\hahecht\Desktop\WWI-fronts.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556106" y="1600200"/>
            <a:ext cx="419464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44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457200" y="1295400"/>
            <a:ext cx="4038600" cy="5334000"/>
          </a:xfrm>
        </p:spPr>
        <p:txBody>
          <a:bodyPr>
            <a:normAutofit/>
          </a:bodyPr>
          <a:lstStyle/>
          <a:p>
            <a:pPr marL="0" indent="0">
              <a:buNone/>
            </a:pPr>
            <a:r>
              <a:rPr lang="en-US" sz="2400" dirty="0" smtClean="0"/>
              <a:t>Total War</a:t>
            </a:r>
          </a:p>
          <a:p>
            <a:r>
              <a:rPr lang="en-US" sz="2000" dirty="0" smtClean="0"/>
              <a:t>War was fought on the Western Front (France) and on the Eastern Front (Russia).</a:t>
            </a:r>
          </a:p>
          <a:p>
            <a:r>
              <a:rPr lang="en-US" sz="2000" dirty="0" smtClean="0"/>
              <a:t>There was also a Home Front:</a:t>
            </a:r>
          </a:p>
          <a:p>
            <a:pPr lvl="1"/>
            <a:r>
              <a:rPr lang="en-US" sz="2000" dirty="0" smtClean="0"/>
              <a:t>Rationing of supplies to ensure soldiers got what they needed.</a:t>
            </a:r>
          </a:p>
        </p:txBody>
      </p:sp>
      <p:pic>
        <p:nvPicPr>
          <p:cNvPr id="10" name="Picture 2" descr="C:\Users\hahecht\Desktop\warbread.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019108" y="1789717"/>
            <a:ext cx="3296783" cy="41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3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457200" y="1295400"/>
            <a:ext cx="4038600" cy="5334000"/>
          </a:xfrm>
        </p:spPr>
        <p:txBody>
          <a:bodyPr>
            <a:normAutofit/>
          </a:bodyPr>
          <a:lstStyle/>
          <a:p>
            <a:pPr marL="0" indent="0">
              <a:buNone/>
            </a:pPr>
            <a:r>
              <a:rPr lang="en-US" sz="2400" dirty="0" smtClean="0"/>
              <a:t>Total War</a:t>
            </a:r>
          </a:p>
          <a:p>
            <a:r>
              <a:rPr lang="en-US" sz="2000" dirty="0" smtClean="0"/>
              <a:t>War was fought on the Western Front (France) and on the Eastern Front (Russia).</a:t>
            </a:r>
          </a:p>
          <a:p>
            <a:r>
              <a:rPr lang="en-US" sz="2000" dirty="0" smtClean="0"/>
              <a:t>There was also a Home Front:</a:t>
            </a:r>
          </a:p>
          <a:p>
            <a:pPr lvl="1"/>
            <a:r>
              <a:rPr lang="en-US" sz="2000" dirty="0" smtClean="0"/>
              <a:t>Rationing of supplies to ensure soldiers got what they needed.</a:t>
            </a:r>
          </a:p>
          <a:p>
            <a:pPr lvl="1"/>
            <a:r>
              <a:rPr lang="en-US" sz="2000" dirty="0" smtClean="0"/>
              <a:t>Women went to work in jobs traditionally for men because the men were off to war.</a:t>
            </a:r>
          </a:p>
        </p:txBody>
      </p:sp>
      <p:pic>
        <p:nvPicPr>
          <p:cNvPr id="10" name="Picture 2" descr="C:\Users\hahecht\Desktop\Gall1-8763.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613139"/>
            <a:ext cx="4038600" cy="250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24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a:xfrm>
            <a:off x="457200" y="1295400"/>
            <a:ext cx="4038600" cy="5334000"/>
          </a:xfrm>
        </p:spPr>
        <p:txBody>
          <a:bodyPr>
            <a:normAutofit fontScale="85000" lnSpcReduction="10000"/>
          </a:bodyPr>
          <a:lstStyle/>
          <a:p>
            <a:pPr marL="0" indent="0">
              <a:buNone/>
            </a:pPr>
            <a:r>
              <a:rPr lang="en-US" dirty="0" smtClean="0"/>
              <a:t>Total War</a:t>
            </a:r>
          </a:p>
          <a:p>
            <a:r>
              <a:rPr lang="en-US" sz="2400" dirty="0" smtClean="0"/>
              <a:t>War was fought on the Western Front (France) and on the Eastern Front (Russia).</a:t>
            </a:r>
          </a:p>
          <a:p>
            <a:r>
              <a:rPr lang="en-US" sz="2400" dirty="0" smtClean="0"/>
              <a:t>There was also a Home Front:</a:t>
            </a:r>
          </a:p>
          <a:p>
            <a:pPr lvl="1"/>
            <a:r>
              <a:rPr lang="en-US" dirty="0" smtClean="0"/>
              <a:t>Rationing of supplies to ensure soldiers got what they needed.</a:t>
            </a:r>
          </a:p>
          <a:p>
            <a:pPr lvl="1"/>
            <a:r>
              <a:rPr lang="en-US" dirty="0" smtClean="0"/>
              <a:t>Women went to work in jobs traditionally for men because the men were off to war.</a:t>
            </a:r>
          </a:p>
          <a:p>
            <a:pPr lvl="1"/>
            <a:r>
              <a:rPr lang="en-US" dirty="0" smtClean="0"/>
              <a:t>Nations unleashed a barrage of propaganda inciting total hatred of the enemy, belief in the righteousness of the case, and unquestioned support for the war effort.</a:t>
            </a:r>
          </a:p>
        </p:txBody>
      </p:sp>
      <p:pic>
        <p:nvPicPr>
          <p:cNvPr id="10" name="Picture 2" descr="C:\Users\hahecht\Desktop\loose-lips-sink-ships-posters2.jp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262562" y="1720056"/>
            <a:ext cx="28098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24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Nature of the Great War</a:t>
            </a:r>
            <a:endParaRPr lang="en-US" dirty="0"/>
          </a:p>
        </p:txBody>
      </p:sp>
      <p:sp>
        <p:nvSpPr>
          <p:cNvPr id="3" name="Content Placeholder 2"/>
          <p:cNvSpPr>
            <a:spLocks noGrp="1"/>
          </p:cNvSpPr>
          <p:nvPr>
            <p:ph sz="half" idx="1"/>
          </p:nvPr>
        </p:nvSpPr>
        <p:spPr/>
        <p:txBody>
          <a:bodyPr/>
          <a:lstStyle/>
          <a:p>
            <a:pPr marL="0" indent="0">
              <a:buNone/>
            </a:pPr>
            <a:r>
              <a:rPr lang="en-US" dirty="0" smtClean="0"/>
              <a:t>Total War (continued)</a:t>
            </a:r>
          </a:p>
          <a:p>
            <a:r>
              <a:rPr lang="en-US" dirty="0" smtClean="0"/>
              <a:t>Casualties</a:t>
            </a:r>
          </a:p>
          <a:p>
            <a:pPr lvl="1"/>
            <a:r>
              <a:rPr lang="en-US" dirty="0" smtClean="0"/>
              <a:t>17 million deaths</a:t>
            </a:r>
          </a:p>
          <a:p>
            <a:pPr lvl="2"/>
            <a:r>
              <a:rPr lang="en-US" dirty="0" smtClean="0"/>
              <a:t>10 million military</a:t>
            </a:r>
          </a:p>
          <a:p>
            <a:pPr lvl="3"/>
            <a:r>
              <a:rPr lang="en-US" dirty="0" smtClean="0"/>
              <a:t>6 million Allies</a:t>
            </a:r>
          </a:p>
          <a:p>
            <a:pPr lvl="3"/>
            <a:r>
              <a:rPr lang="en-US" dirty="0" smtClean="0"/>
              <a:t>4 million Central</a:t>
            </a:r>
          </a:p>
          <a:p>
            <a:pPr lvl="2"/>
            <a:r>
              <a:rPr lang="en-US" dirty="0" smtClean="0"/>
              <a:t>7 million civilians</a:t>
            </a:r>
          </a:p>
          <a:p>
            <a:pPr lvl="1"/>
            <a:r>
              <a:rPr lang="en-US" dirty="0" smtClean="0"/>
              <a:t>20 million wounded</a:t>
            </a:r>
            <a:endParaRPr lang="en-US" dirty="0"/>
          </a:p>
        </p:txBody>
      </p:sp>
      <p:pic>
        <p:nvPicPr>
          <p:cNvPr id="9" name="Picture 2" descr="C:\Users\hahecht\Desktop\WorldWarI-DeathsByAlliance-Piechart.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3908286" y="1252711"/>
            <a:ext cx="4579058" cy="522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1918 Flu Pandemic</a:t>
            </a:r>
          </a:p>
          <a:p>
            <a:r>
              <a:rPr lang="en-US" dirty="0" smtClean="0"/>
              <a:t>January 1918 – December 1920, there was an unusually deadly flu pandemic.</a:t>
            </a:r>
          </a:p>
          <a:p>
            <a:r>
              <a:rPr lang="en-US" dirty="0" smtClean="0"/>
              <a:t>It infected 500 million people across the world and killed 50 to 100 million of them (3-5% of the world’s population).</a:t>
            </a:r>
          </a:p>
          <a:p>
            <a:r>
              <a:rPr lang="en-US" dirty="0" smtClean="0"/>
              <a:t>One of the deadliest natural disasters in human history.</a:t>
            </a:r>
          </a:p>
          <a:p>
            <a:r>
              <a:rPr lang="en-US" dirty="0" smtClean="0"/>
              <a:t>Germany should have been able to have done better in the war once the Eastern Front had ended and could focus on only the Western Front.  However, the flu pandemic severely weakened the Germany military.</a:t>
            </a:r>
            <a:endParaRPr lang="en-US" dirty="0"/>
          </a:p>
        </p:txBody>
      </p:sp>
    </p:spTree>
    <p:extLst>
      <p:ext uri="{BB962C8B-B14F-4D97-AF65-F5344CB8AC3E}">
        <p14:creationId xmlns:p14="http://schemas.microsoft.com/office/powerpoint/2010/main" val="2697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pPr marL="0" indent="0">
              <a:buNone/>
            </a:pPr>
            <a:r>
              <a:rPr lang="en-US" dirty="0" smtClean="0"/>
              <a:t>End of War</a:t>
            </a:r>
          </a:p>
          <a:p>
            <a:r>
              <a:rPr lang="en-US" dirty="0" smtClean="0"/>
              <a:t>Peace treaty was signed on the morning of November 11, 1918.</a:t>
            </a:r>
          </a:p>
          <a:p>
            <a:r>
              <a:rPr lang="en-US" smtClean="0"/>
              <a:t>Fighting stopped </a:t>
            </a:r>
            <a:r>
              <a:rPr lang="en-US" dirty="0" smtClean="0"/>
              <a:t>by 11 AM of the same day.</a:t>
            </a:r>
          </a:p>
          <a:p>
            <a:r>
              <a:rPr lang="en-US" dirty="0" smtClean="0"/>
              <a:t>“The eleventh hour of the eleventh day of the eleventh month.”</a:t>
            </a:r>
            <a:endParaRPr lang="en-US" dirty="0"/>
          </a:p>
        </p:txBody>
      </p:sp>
    </p:spTree>
    <p:extLst>
      <p:ext uri="{BB962C8B-B14F-4D97-AF65-F5344CB8AC3E}">
        <p14:creationId xmlns:p14="http://schemas.microsoft.com/office/powerpoint/2010/main" val="23556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World War I (1914-1918) was caused by competition among industrial nations in Europe and a failure of diplomacy.</a:t>
            </a:r>
          </a:p>
          <a:p>
            <a:r>
              <a:rPr lang="en-US" dirty="0" smtClean="0"/>
              <a:t>Outcomes and global effect</a:t>
            </a:r>
          </a:p>
          <a:p>
            <a:pPr lvl="1"/>
            <a:r>
              <a:rPr lang="en-US" dirty="0" smtClean="0"/>
              <a:t>Colonies’ participation in the war, which increased demands for independence</a:t>
            </a:r>
          </a:p>
          <a:p>
            <a:pPr lvl="1"/>
            <a:r>
              <a:rPr lang="en-US" dirty="0" smtClean="0"/>
              <a:t>End of Empires:</a:t>
            </a:r>
          </a:p>
          <a:p>
            <a:pPr lvl="2"/>
            <a:r>
              <a:rPr lang="en-US" dirty="0" smtClean="0"/>
              <a:t>Imperial Russia</a:t>
            </a:r>
          </a:p>
          <a:p>
            <a:pPr lvl="2"/>
            <a:r>
              <a:rPr lang="en-US" dirty="0" smtClean="0"/>
              <a:t>Ottoman</a:t>
            </a:r>
          </a:p>
          <a:p>
            <a:pPr lvl="2"/>
            <a:r>
              <a:rPr lang="en-US" dirty="0" smtClean="0"/>
              <a:t>German</a:t>
            </a:r>
          </a:p>
          <a:p>
            <a:pPr lvl="2"/>
            <a:r>
              <a:rPr lang="en-US" dirty="0" smtClean="0"/>
              <a:t>Austria-Hungary</a:t>
            </a:r>
          </a:p>
          <a:p>
            <a:pPr lvl="1"/>
            <a:r>
              <a:rPr lang="en-US" dirty="0" smtClean="0"/>
              <a:t>Enormous cost of the war in lives, property, and social disruption</a:t>
            </a:r>
          </a:p>
        </p:txBody>
      </p:sp>
    </p:spTree>
    <p:extLst>
      <p:ext uri="{BB962C8B-B14F-4D97-AF65-F5344CB8AC3E}">
        <p14:creationId xmlns:p14="http://schemas.microsoft.com/office/powerpoint/2010/main" val="389256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hecht\AppData\Local\Microsoft\Windows\Temporary Internet Files\Content.IE5\IG08J00T\MC900149437[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ahecht\AppData\Local\Microsoft\Windows\Temporary Internet Files\Content.IE5\U9CEXJP6\MC900149435[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1388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marL="0" indent="0">
              <a:buNone/>
            </a:pPr>
            <a:r>
              <a:rPr lang="en-US" sz="2400" dirty="0" smtClean="0">
                <a:solidFill>
                  <a:srgbClr val="00B0F0"/>
                </a:solidFill>
              </a:rPr>
              <a:t>Allied Powers </a:t>
            </a:r>
          </a:p>
          <a:p>
            <a:r>
              <a:rPr lang="en-US" sz="2000" dirty="0" smtClean="0"/>
              <a:t>Mobilized 40 million men, including 12 million Russians</a:t>
            </a:r>
          </a:p>
        </p:txBody>
      </p:sp>
      <p:pic>
        <p:nvPicPr>
          <p:cNvPr id="9" name="Picture 2" descr="C:\Users\hahecht\Desktop\Europe.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50977"/>
            <a:ext cx="4038600" cy="322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81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91573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469317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marL="0" indent="0">
              <a:buNone/>
            </a:pPr>
            <a:r>
              <a:rPr lang="en-US" sz="2400" dirty="0">
                <a:solidFill>
                  <a:srgbClr val="00B0F0"/>
                </a:solidFill>
              </a:rPr>
              <a:t>Allied Powers </a:t>
            </a:r>
          </a:p>
          <a:p>
            <a:r>
              <a:rPr lang="en-US" sz="2000" dirty="0"/>
              <a:t>Mobilized 40 million men, including 12 million Russians</a:t>
            </a:r>
          </a:p>
          <a:p>
            <a:pPr lvl="1"/>
            <a:r>
              <a:rPr lang="en-US" sz="2000" dirty="0" smtClean="0"/>
              <a:t>Great Britain</a:t>
            </a:r>
          </a:p>
        </p:txBody>
      </p:sp>
      <p:pic>
        <p:nvPicPr>
          <p:cNvPr id="10" name="Picture 2" descr="C:\Users\hahecht\Desktop\GreatBritain.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50977"/>
            <a:ext cx="4038600" cy="322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25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marL="0" indent="0">
              <a:buNone/>
            </a:pPr>
            <a:r>
              <a:rPr lang="en-US" sz="2400" dirty="0">
                <a:solidFill>
                  <a:srgbClr val="00B0F0"/>
                </a:solidFill>
              </a:rPr>
              <a:t>Allied Powers </a:t>
            </a:r>
          </a:p>
          <a:p>
            <a:r>
              <a:rPr lang="en-US" sz="2000" dirty="0"/>
              <a:t>Mobilized 40 million men, including 12 million Russians</a:t>
            </a:r>
          </a:p>
          <a:p>
            <a:pPr lvl="1"/>
            <a:r>
              <a:rPr lang="en-US" sz="2000" dirty="0" smtClean="0"/>
              <a:t>Great Britain</a:t>
            </a:r>
          </a:p>
          <a:p>
            <a:pPr lvl="1"/>
            <a:r>
              <a:rPr lang="en-US" sz="2000" dirty="0" smtClean="0"/>
              <a:t>France</a:t>
            </a:r>
          </a:p>
        </p:txBody>
      </p:sp>
      <p:pic>
        <p:nvPicPr>
          <p:cNvPr id="10" name="Picture 2" descr="C:\Users\hahecht\Desktop\France.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50977"/>
            <a:ext cx="4038600" cy="322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25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marL="0" indent="0">
              <a:buNone/>
            </a:pPr>
            <a:r>
              <a:rPr lang="en-US" sz="2400" dirty="0">
                <a:solidFill>
                  <a:srgbClr val="00B0F0"/>
                </a:solidFill>
              </a:rPr>
              <a:t>Allied Powers </a:t>
            </a:r>
          </a:p>
          <a:p>
            <a:r>
              <a:rPr lang="en-US" sz="2000" dirty="0"/>
              <a:t>Mobilized 40 million men, including 12 million Russians</a:t>
            </a:r>
          </a:p>
          <a:p>
            <a:pPr lvl="1"/>
            <a:r>
              <a:rPr lang="en-US" sz="2000" dirty="0" smtClean="0"/>
              <a:t>Great Britain</a:t>
            </a:r>
          </a:p>
          <a:p>
            <a:pPr lvl="1"/>
            <a:r>
              <a:rPr lang="en-US" sz="2000" dirty="0" smtClean="0"/>
              <a:t>France</a:t>
            </a:r>
          </a:p>
          <a:p>
            <a:pPr lvl="1"/>
            <a:r>
              <a:rPr lang="en-US" sz="2000" dirty="0" smtClean="0"/>
              <a:t>Russia (left 1917)</a:t>
            </a:r>
          </a:p>
        </p:txBody>
      </p:sp>
      <p:pic>
        <p:nvPicPr>
          <p:cNvPr id="10" name="Picture 2" descr="C:\Users\hahecht\Desktop\Russia.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50977"/>
            <a:ext cx="4038600" cy="322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25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marL="0" indent="0">
              <a:buNone/>
            </a:pPr>
            <a:r>
              <a:rPr lang="en-US" sz="2400" dirty="0">
                <a:solidFill>
                  <a:srgbClr val="00B0F0"/>
                </a:solidFill>
              </a:rPr>
              <a:t>Allied Powers </a:t>
            </a:r>
          </a:p>
          <a:p>
            <a:r>
              <a:rPr lang="en-US" sz="2000" dirty="0"/>
              <a:t>Mobilized 40 million men, including 12 million Russians</a:t>
            </a:r>
          </a:p>
          <a:p>
            <a:pPr lvl="1"/>
            <a:r>
              <a:rPr lang="en-US" sz="2000" dirty="0" smtClean="0"/>
              <a:t>Great Britain</a:t>
            </a:r>
          </a:p>
          <a:p>
            <a:pPr lvl="1"/>
            <a:r>
              <a:rPr lang="en-US" sz="2000" dirty="0" smtClean="0"/>
              <a:t>France</a:t>
            </a:r>
          </a:p>
          <a:p>
            <a:pPr lvl="1"/>
            <a:r>
              <a:rPr lang="en-US" sz="2000" dirty="0" smtClean="0"/>
              <a:t>Russia (left 1917)</a:t>
            </a:r>
          </a:p>
          <a:p>
            <a:pPr lvl="1"/>
            <a:r>
              <a:rPr lang="en-US" sz="2000" dirty="0" smtClean="0"/>
              <a:t>United States (entered 1917)</a:t>
            </a:r>
          </a:p>
        </p:txBody>
      </p:sp>
      <p:pic>
        <p:nvPicPr>
          <p:cNvPr id="10" name="Picture 2" descr="C:\Users\hahecht\Desktop\US.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50977"/>
            <a:ext cx="4038600" cy="322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2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hahecht\AppData\Local\Microsoft\Windows\Temporary Internet Files\Content.IE5\1WUM5BQ9\MC900304861[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819400" y="-152400"/>
            <a:ext cx="3124200" cy="4523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hecht\AppData\Local\Microsoft\Windows\Temporary Internet Files\Content.IE5\U9CEXJP6\MC900149435[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867401" y="197482"/>
            <a:ext cx="3276600" cy="6736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hahecht\AppData\Local\Microsoft\Windows\Temporary Internet Files\Content.IE5\IG08J00T\MC900149437[1].wmf"/>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0" y="0"/>
            <a:ext cx="2705477" cy="7000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Players of the War</a:t>
            </a:r>
            <a:endParaRPr lang="en-US" dirty="0"/>
          </a:p>
        </p:txBody>
      </p:sp>
      <p:sp>
        <p:nvSpPr>
          <p:cNvPr id="3" name="Content Placeholder 2"/>
          <p:cNvSpPr>
            <a:spLocks noGrp="1"/>
          </p:cNvSpPr>
          <p:nvPr>
            <p:ph sz="half" idx="1"/>
          </p:nvPr>
        </p:nvSpPr>
        <p:spPr>
          <a:xfrm>
            <a:off x="0" y="1219200"/>
            <a:ext cx="4495800" cy="5638800"/>
          </a:xfrm>
        </p:spPr>
        <p:txBody>
          <a:bodyPr>
            <a:normAutofit/>
          </a:bodyPr>
          <a:lstStyle/>
          <a:p>
            <a:pPr marL="0" indent="0">
              <a:buNone/>
            </a:pPr>
            <a:r>
              <a:rPr lang="en-US" sz="2400" dirty="0">
                <a:solidFill>
                  <a:srgbClr val="00B0F0"/>
                </a:solidFill>
              </a:rPr>
              <a:t>Allied Powers </a:t>
            </a:r>
          </a:p>
          <a:p>
            <a:r>
              <a:rPr lang="en-US" sz="2000" dirty="0"/>
              <a:t>Mobilized 40 million men, including 12 million Russians</a:t>
            </a:r>
          </a:p>
          <a:p>
            <a:pPr lvl="1"/>
            <a:r>
              <a:rPr lang="en-US" sz="2000" dirty="0" smtClean="0"/>
              <a:t>Great Britain</a:t>
            </a:r>
          </a:p>
          <a:p>
            <a:pPr lvl="1"/>
            <a:r>
              <a:rPr lang="en-US" sz="2000" dirty="0" smtClean="0"/>
              <a:t>France</a:t>
            </a:r>
          </a:p>
          <a:p>
            <a:pPr lvl="1"/>
            <a:r>
              <a:rPr lang="en-US" sz="2000" dirty="0" smtClean="0"/>
              <a:t>Russia (left 1917)</a:t>
            </a:r>
          </a:p>
          <a:p>
            <a:pPr lvl="1"/>
            <a:r>
              <a:rPr lang="en-US" sz="2000" dirty="0" smtClean="0"/>
              <a:t>United States (entered 1917)</a:t>
            </a:r>
          </a:p>
          <a:p>
            <a:pPr marL="0" indent="0">
              <a:buNone/>
            </a:pPr>
            <a:r>
              <a:rPr lang="en-US" sz="2400" dirty="0" smtClean="0">
                <a:solidFill>
                  <a:srgbClr val="FF0000"/>
                </a:solidFill>
              </a:rPr>
              <a:t>Central Powers  </a:t>
            </a:r>
          </a:p>
          <a:p>
            <a:r>
              <a:rPr lang="en-US" sz="2000" dirty="0" smtClean="0"/>
              <a:t>Mobilized 21 million men</a:t>
            </a:r>
          </a:p>
        </p:txBody>
      </p:sp>
      <p:pic>
        <p:nvPicPr>
          <p:cNvPr id="10" name="Picture 2" descr="C:\Users\hahecht\Desktop\US.png"/>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48200" y="2250977"/>
            <a:ext cx="4038600" cy="322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425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1987</Words>
  <Application>Microsoft Office PowerPoint</Application>
  <PresentationFormat>On-screen Show (4:3)</PresentationFormat>
  <Paragraphs>214</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Do Now:</vt:lpstr>
      <vt:lpstr>Objective: The Great War Ends</vt:lpstr>
      <vt:lpstr>The Great War Ends</vt:lpstr>
      <vt:lpstr>Players of the War</vt:lpstr>
      <vt:lpstr>Players of the War</vt:lpstr>
      <vt:lpstr>Players of the War</vt:lpstr>
      <vt:lpstr>Players of the War</vt:lpstr>
      <vt:lpstr>Players of the War</vt:lpstr>
      <vt:lpstr>Players of the War</vt:lpstr>
      <vt:lpstr>Players of the War</vt:lpstr>
      <vt:lpstr>Players of the War</vt:lpstr>
      <vt:lpstr>Players of the War</vt:lpstr>
      <vt:lpstr>Players of the War</vt:lpstr>
      <vt:lpstr>Players of the War</vt:lpstr>
      <vt:lpstr>Players of the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Nature of the Great War</vt:lpstr>
      <vt:lpstr>The End</vt:lpstr>
      <vt:lpstr>The End</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Name</dc:creator>
  <cp:lastModifiedBy>Hana A. Hecht (hahecht)</cp:lastModifiedBy>
  <cp:revision>35</cp:revision>
  <dcterms:created xsi:type="dcterms:W3CDTF">2013-03-06T14:03:25Z</dcterms:created>
  <dcterms:modified xsi:type="dcterms:W3CDTF">2016-02-24T03:59:19Z</dcterms:modified>
</cp:coreProperties>
</file>