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2" r:id="rId2"/>
    <p:sldId id="296" r:id="rId3"/>
    <p:sldId id="297" r:id="rId4"/>
    <p:sldId id="262" r:id="rId5"/>
    <p:sldId id="261" r:id="rId6"/>
    <p:sldId id="263" r:id="rId7"/>
    <p:sldId id="264" r:id="rId8"/>
    <p:sldId id="300" r:id="rId9"/>
    <p:sldId id="267" r:id="rId10"/>
    <p:sldId id="268" r:id="rId11"/>
    <p:sldId id="270" r:id="rId12"/>
    <p:sldId id="271"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8" r:id="rId28"/>
    <p:sldId id="289" r:id="rId29"/>
    <p:sldId id="287" r:id="rId30"/>
    <p:sldId id="290" r:id="rId31"/>
    <p:sldId id="294" r:id="rId32"/>
    <p:sldId id="291" r:id="rId33"/>
    <p:sldId id="292" r:id="rId34"/>
    <p:sldId id="293" r:id="rId35"/>
    <p:sldId id="299" r:id="rId36"/>
    <p:sldId id="256" r:id="rId37"/>
    <p:sldId id="257" r:id="rId38"/>
    <p:sldId id="25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3" d="100"/>
          <a:sy n="53" d="100"/>
        </p:scale>
        <p:origin x="48" y="5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B15524-3DC2-9B4C-8CEE-82216A95076D}"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56674-391E-074F-B6A3-E5A1628B9706}" type="slidenum">
              <a:rPr lang="en-US" smtClean="0"/>
              <a:t>‹#›</a:t>
            </a:fld>
            <a:endParaRPr lang="en-US"/>
          </a:p>
        </p:txBody>
      </p:sp>
    </p:spTree>
    <p:extLst>
      <p:ext uri="{BB962C8B-B14F-4D97-AF65-F5344CB8AC3E}">
        <p14:creationId xmlns:p14="http://schemas.microsoft.com/office/powerpoint/2010/main" val="132238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15524-3DC2-9B4C-8CEE-82216A95076D}"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56674-391E-074F-B6A3-E5A1628B9706}" type="slidenum">
              <a:rPr lang="en-US" smtClean="0"/>
              <a:t>‹#›</a:t>
            </a:fld>
            <a:endParaRPr lang="en-US"/>
          </a:p>
        </p:txBody>
      </p:sp>
    </p:spTree>
    <p:extLst>
      <p:ext uri="{BB962C8B-B14F-4D97-AF65-F5344CB8AC3E}">
        <p14:creationId xmlns:p14="http://schemas.microsoft.com/office/powerpoint/2010/main" val="8623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15524-3DC2-9B4C-8CEE-82216A95076D}"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56674-391E-074F-B6A3-E5A1628B9706}" type="slidenum">
              <a:rPr lang="en-US" smtClean="0"/>
              <a:t>‹#›</a:t>
            </a:fld>
            <a:endParaRPr lang="en-US"/>
          </a:p>
        </p:txBody>
      </p:sp>
    </p:spTree>
    <p:extLst>
      <p:ext uri="{BB962C8B-B14F-4D97-AF65-F5344CB8AC3E}">
        <p14:creationId xmlns:p14="http://schemas.microsoft.com/office/powerpoint/2010/main" val="233902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15524-3DC2-9B4C-8CEE-82216A95076D}"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56674-391E-074F-B6A3-E5A1628B9706}" type="slidenum">
              <a:rPr lang="en-US" smtClean="0"/>
              <a:t>‹#›</a:t>
            </a:fld>
            <a:endParaRPr lang="en-US"/>
          </a:p>
        </p:txBody>
      </p:sp>
    </p:spTree>
    <p:extLst>
      <p:ext uri="{BB962C8B-B14F-4D97-AF65-F5344CB8AC3E}">
        <p14:creationId xmlns:p14="http://schemas.microsoft.com/office/powerpoint/2010/main" val="4263271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B15524-3DC2-9B4C-8CEE-82216A95076D}"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56674-391E-074F-B6A3-E5A1628B9706}" type="slidenum">
              <a:rPr lang="en-US" smtClean="0"/>
              <a:t>‹#›</a:t>
            </a:fld>
            <a:endParaRPr lang="en-US"/>
          </a:p>
        </p:txBody>
      </p:sp>
    </p:spTree>
    <p:extLst>
      <p:ext uri="{BB962C8B-B14F-4D97-AF65-F5344CB8AC3E}">
        <p14:creationId xmlns:p14="http://schemas.microsoft.com/office/powerpoint/2010/main" val="92036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B15524-3DC2-9B4C-8CEE-82216A95076D}"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56674-391E-074F-B6A3-E5A1628B9706}" type="slidenum">
              <a:rPr lang="en-US" smtClean="0"/>
              <a:t>‹#›</a:t>
            </a:fld>
            <a:endParaRPr lang="en-US"/>
          </a:p>
        </p:txBody>
      </p:sp>
    </p:spTree>
    <p:extLst>
      <p:ext uri="{BB962C8B-B14F-4D97-AF65-F5344CB8AC3E}">
        <p14:creationId xmlns:p14="http://schemas.microsoft.com/office/powerpoint/2010/main" val="97288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B15524-3DC2-9B4C-8CEE-82216A95076D}" type="datetimeFigureOut">
              <a:rPr lang="en-US" smtClean="0"/>
              <a:t>2/23/2016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A56674-391E-074F-B6A3-E5A1628B9706}" type="slidenum">
              <a:rPr lang="en-US" smtClean="0"/>
              <a:t>‹#›</a:t>
            </a:fld>
            <a:endParaRPr lang="en-US"/>
          </a:p>
        </p:txBody>
      </p:sp>
    </p:spTree>
    <p:extLst>
      <p:ext uri="{BB962C8B-B14F-4D97-AF65-F5344CB8AC3E}">
        <p14:creationId xmlns:p14="http://schemas.microsoft.com/office/powerpoint/2010/main" val="79968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B15524-3DC2-9B4C-8CEE-82216A95076D}" type="datetimeFigureOut">
              <a:rPr lang="en-US" smtClean="0"/>
              <a:t>2/23/2016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A56674-391E-074F-B6A3-E5A1628B9706}" type="slidenum">
              <a:rPr lang="en-US" smtClean="0"/>
              <a:t>‹#›</a:t>
            </a:fld>
            <a:endParaRPr lang="en-US"/>
          </a:p>
        </p:txBody>
      </p:sp>
    </p:spTree>
    <p:extLst>
      <p:ext uri="{BB962C8B-B14F-4D97-AF65-F5344CB8AC3E}">
        <p14:creationId xmlns:p14="http://schemas.microsoft.com/office/powerpoint/2010/main" val="308596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15524-3DC2-9B4C-8CEE-82216A95076D}" type="datetimeFigureOut">
              <a:rPr lang="en-US" smtClean="0"/>
              <a:t>2/23/2016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A56674-391E-074F-B6A3-E5A1628B9706}" type="slidenum">
              <a:rPr lang="en-US" smtClean="0"/>
              <a:t>‹#›</a:t>
            </a:fld>
            <a:endParaRPr lang="en-US"/>
          </a:p>
        </p:txBody>
      </p:sp>
    </p:spTree>
    <p:extLst>
      <p:ext uri="{BB962C8B-B14F-4D97-AF65-F5344CB8AC3E}">
        <p14:creationId xmlns:p14="http://schemas.microsoft.com/office/powerpoint/2010/main" val="3416436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15524-3DC2-9B4C-8CEE-82216A95076D}"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56674-391E-074F-B6A3-E5A1628B9706}" type="slidenum">
              <a:rPr lang="en-US" smtClean="0"/>
              <a:t>‹#›</a:t>
            </a:fld>
            <a:endParaRPr lang="en-US"/>
          </a:p>
        </p:txBody>
      </p:sp>
    </p:spTree>
    <p:extLst>
      <p:ext uri="{BB962C8B-B14F-4D97-AF65-F5344CB8AC3E}">
        <p14:creationId xmlns:p14="http://schemas.microsoft.com/office/powerpoint/2010/main" val="409993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15524-3DC2-9B4C-8CEE-82216A95076D}"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56674-391E-074F-B6A3-E5A1628B9706}" type="slidenum">
              <a:rPr lang="en-US" smtClean="0"/>
              <a:t>‹#›</a:t>
            </a:fld>
            <a:endParaRPr lang="en-US"/>
          </a:p>
        </p:txBody>
      </p:sp>
    </p:spTree>
    <p:extLst>
      <p:ext uri="{BB962C8B-B14F-4D97-AF65-F5344CB8AC3E}">
        <p14:creationId xmlns:p14="http://schemas.microsoft.com/office/powerpoint/2010/main" val="2016941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15524-3DC2-9B4C-8CEE-82216A95076D}" type="datetimeFigureOut">
              <a:rPr lang="en-US" smtClean="0"/>
              <a:t>2/23/2016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56674-391E-074F-B6A3-E5A1628B9706}" type="slidenum">
              <a:rPr lang="en-US" smtClean="0"/>
              <a:t>‹#›</a:t>
            </a:fld>
            <a:endParaRPr lang="en-US"/>
          </a:p>
        </p:txBody>
      </p:sp>
    </p:spTree>
    <p:extLst>
      <p:ext uri="{BB962C8B-B14F-4D97-AF65-F5344CB8AC3E}">
        <p14:creationId xmlns:p14="http://schemas.microsoft.com/office/powerpoint/2010/main" val="132938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thing.jpeg"/>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noAutofit/>
          </a:bodyPr>
          <a:lstStyle/>
          <a:p>
            <a:r>
              <a:rPr lang="en-US" sz="3200" dirty="0"/>
              <a:t>Do Now:</a:t>
            </a:r>
            <a:br>
              <a:rPr lang="en-US" sz="3200" dirty="0"/>
            </a:br>
            <a:r>
              <a:rPr lang="en-US" sz="3200" dirty="0"/>
              <a:t>Grab today’s Agenda (8:5).</a:t>
            </a:r>
            <a:br>
              <a:rPr lang="en-US" sz="3200" dirty="0"/>
            </a:br>
            <a:r>
              <a:rPr lang="en-US" sz="3200" dirty="0"/>
              <a:t>Watch!</a:t>
            </a:r>
            <a:endParaRPr lang="en-US" sz="3200" dirty="0"/>
          </a:p>
        </p:txBody>
      </p:sp>
      <p:pic>
        <p:nvPicPr>
          <p:cNvPr id="5" name="Anastasia - Rumor in St. Petersburg English (Lyrics) (BluRay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2181006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Road to Revolution</a:t>
            </a:r>
            <a:endParaRPr lang="en-US" dirty="0"/>
          </a:p>
        </p:txBody>
      </p:sp>
      <p:sp>
        <p:nvSpPr>
          <p:cNvPr id="3" name="Content Placeholder 2"/>
          <p:cNvSpPr>
            <a:spLocks noGrp="1"/>
          </p:cNvSpPr>
          <p:nvPr>
            <p:ph sz="half" idx="1"/>
          </p:nvPr>
        </p:nvSpPr>
        <p:spPr>
          <a:xfrm>
            <a:off x="168442" y="1600200"/>
            <a:ext cx="4327358" cy="5257800"/>
          </a:xfrm>
        </p:spPr>
        <p:txBody>
          <a:bodyPr>
            <a:normAutofit fontScale="77500" lnSpcReduction="20000"/>
          </a:bodyPr>
          <a:lstStyle/>
          <a:p>
            <a:pPr marL="0" indent="0">
              <a:buNone/>
            </a:pPr>
            <a:r>
              <a:rPr lang="en-US" dirty="0" smtClean="0"/>
              <a:t>1905 Revolution</a:t>
            </a:r>
          </a:p>
          <a:p>
            <a:r>
              <a:rPr lang="en-US" dirty="0" smtClean="0"/>
              <a:t>Started as a peaceful gathering to protest their lifestyle – harsh working and living conditions.</a:t>
            </a:r>
          </a:p>
          <a:p>
            <a:r>
              <a:rPr lang="en-US" dirty="0" smtClean="0"/>
              <a:t>As the people marched to Winter Palace, confronted by troops.  Somebody (?) fired… several hundred protesters lay dead.</a:t>
            </a:r>
          </a:p>
          <a:p>
            <a:r>
              <a:rPr lang="en-US" dirty="0" smtClean="0"/>
              <a:t>“Bloody Sunday”  (one of many)</a:t>
            </a:r>
          </a:p>
          <a:p>
            <a:r>
              <a:rPr lang="en-US" dirty="0" smtClean="0"/>
              <a:t>What started as an economic protest turned into a political protest.</a:t>
            </a:r>
          </a:p>
          <a:p>
            <a:r>
              <a:rPr lang="en-US" dirty="0" smtClean="0"/>
              <a:t>Spread to Moscow.  More protests.</a:t>
            </a:r>
          </a:p>
          <a:p>
            <a:r>
              <a:rPr lang="en-US" dirty="0" smtClean="0"/>
              <a:t>Nicholas used troops to put down the strikes.</a:t>
            </a:r>
            <a:endParaRPr lang="en-US" dirty="0"/>
          </a:p>
        </p:txBody>
      </p:sp>
      <p:pic>
        <p:nvPicPr>
          <p:cNvPr id="6" name="Content Placeholder 5" descr="russianrevolutioniwd.jpg"/>
          <p:cNvPicPr>
            <a:picLocks noGrp="1" noChangeAspect="1"/>
          </p:cNvPicPr>
          <p:nvPr>
            <p:ph sz="half" idx="2"/>
          </p:nvPr>
        </p:nvPicPr>
        <p:blipFill>
          <a:blip r:embed="rId3">
            <a:extLst>
              <a:ext uri="{28A0092B-C50C-407E-A947-70E740481C1C}">
                <a14:useLocalDpi xmlns:a14="http://schemas.microsoft.com/office/drawing/2010/main" val="0"/>
              </a:ext>
            </a:extLst>
          </a:blip>
          <a:srcRect t="-36042" b="-36042"/>
          <a:stretch>
            <a:fillRect/>
          </a:stretch>
        </p:blipFill>
        <p:spPr/>
      </p:pic>
    </p:spTree>
    <p:extLst>
      <p:ext uri="{BB962C8B-B14F-4D97-AF65-F5344CB8AC3E}">
        <p14:creationId xmlns:p14="http://schemas.microsoft.com/office/powerpoint/2010/main" val="148639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Road to Revolution</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pPr marL="0" indent="0">
              <a:buNone/>
            </a:pPr>
            <a:r>
              <a:rPr lang="en-US" dirty="0" smtClean="0"/>
              <a:t>Political Ideologies</a:t>
            </a:r>
          </a:p>
          <a:p>
            <a:r>
              <a:rPr lang="en-US" dirty="0" smtClean="0"/>
              <a:t>Right:  Wanted reform but that which strengthened the monarchy.  Believed that any reform that aided the lives of the poor as a sign of weakness.</a:t>
            </a:r>
          </a:p>
          <a:p>
            <a:r>
              <a:rPr lang="en-US" dirty="0" smtClean="0"/>
              <a:t>Left:  Social Revolutionaries and Social Democrats.  Wanted the wholesale shake-up of Russia</a:t>
            </a:r>
            <a:r>
              <a:rPr lang="en-US" dirty="0"/>
              <a:t>n</a:t>
            </a:r>
            <a:r>
              <a:rPr lang="en-US" dirty="0" smtClean="0"/>
              <a:t> society to advance the cause of the poor at the expense of the rich and those in government.</a:t>
            </a:r>
          </a:p>
          <a:p>
            <a:r>
              <a:rPr lang="en-US" dirty="0" smtClean="0"/>
              <a:t>Marxism:  The political and economic philosophy of Karl Marx and Friedrich Engels in which the concept of class struggle plays a central role in understanding society’s allegedly inevitable development from bourgeois oppression under capitalism to a socialist and ultimately classless society.</a:t>
            </a:r>
            <a:endParaRPr lang="en-US" dirty="0"/>
          </a:p>
        </p:txBody>
      </p:sp>
    </p:spTree>
    <p:extLst>
      <p:ext uri="{BB962C8B-B14F-4D97-AF65-F5344CB8AC3E}">
        <p14:creationId xmlns:p14="http://schemas.microsoft.com/office/powerpoint/2010/main" val="246402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Road to Revolution</a:t>
            </a:r>
            <a:endParaRPr lang="en-US" dirty="0"/>
          </a:p>
        </p:txBody>
      </p:sp>
      <p:sp>
        <p:nvSpPr>
          <p:cNvPr id="3" name="Content Placeholder 2"/>
          <p:cNvSpPr>
            <a:spLocks noGrp="1"/>
          </p:cNvSpPr>
          <p:nvPr>
            <p:ph sz="half" idx="1"/>
          </p:nvPr>
        </p:nvSpPr>
        <p:spPr>
          <a:xfrm>
            <a:off x="457200" y="1600199"/>
            <a:ext cx="5169840" cy="3982454"/>
          </a:xfrm>
        </p:spPr>
        <p:txBody>
          <a:bodyPr>
            <a:noAutofit/>
          </a:bodyPr>
          <a:lstStyle/>
          <a:p>
            <a:pPr marL="0" indent="0">
              <a:buNone/>
            </a:pPr>
            <a:r>
              <a:rPr lang="en-US" sz="2000" dirty="0" smtClean="0"/>
              <a:t>Vladimir </a:t>
            </a:r>
            <a:r>
              <a:rPr lang="en-US" sz="2000" dirty="0" err="1" smtClean="0"/>
              <a:t>Ilich</a:t>
            </a:r>
            <a:r>
              <a:rPr lang="en-US" sz="2000" dirty="0" smtClean="0"/>
              <a:t> Lenin</a:t>
            </a:r>
          </a:p>
          <a:p>
            <a:r>
              <a:rPr lang="en-US" sz="2000" dirty="0" smtClean="0"/>
              <a:t>1870-1924</a:t>
            </a:r>
          </a:p>
          <a:p>
            <a:r>
              <a:rPr lang="en-US" sz="2000" dirty="0" smtClean="0"/>
              <a:t>Exiled to Serbia in 1895 for his political activities.</a:t>
            </a:r>
          </a:p>
          <a:p>
            <a:r>
              <a:rPr lang="en-US" sz="2000" dirty="0" smtClean="0"/>
              <a:t>Later moved to Switzerland. </a:t>
            </a:r>
          </a:p>
          <a:p>
            <a:r>
              <a:rPr lang="en-US" sz="2000" dirty="0" smtClean="0"/>
              <a:t>Lenin’s methods differed greatly from those of Western European Marxists, as did his theories.  The reason for this is that Marxism works in an industrialized society.  Russia was not industrialized; Russia was mostly agricultural society and therefore lacked the proletariat class to start the revolution.</a:t>
            </a:r>
          </a:p>
        </p:txBody>
      </p:sp>
      <p:pic>
        <p:nvPicPr>
          <p:cNvPr id="6" name="Content Placeholder 5" descr="Vladimir-Lenin-9379007-1-402.jpg"/>
          <p:cNvPicPr>
            <a:picLocks noGrp="1" noChangeAspect="1"/>
          </p:cNvPicPr>
          <p:nvPr>
            <p:ph sz="half" idx="2"/>
          </p:nvPr>
        </p:nvPicPr>
        <p:blipFill>
          <a:blip r:embed="rId3">
            <a:extLst>
              <a:ext uri="{28A0092B-C50C-407E-A947-70E740481C1C}">
                <a14:useLocalDpi xmlns:a14="http://schemas.microsoft.com/office/drawing/2010/main" val="0"/>
              </a:ext>
            </a:extLst>
          </a:blip>
          <a:srcRect t="-6034" b="-6034"/>
          <a:stretch>
            <a:fillRect/>
          </a:stretch>
        </p:blipFill>
        <p:spPr>
          <a:xfrm>
            <a:off x="5627040" y="1600201"/>
            <a:ext cx="3059760" cy="3429000"/>
          </a:xfrm>
        </p:spPr>
      </p:pic>
      <p:sp>
        <p:nvSpPr>
          <p:cNvPr id="4" name="TextBox 3"/>
          <p:cNvSpPr txBox="1"/>
          <p:nvPr/>
        </p:nvSpPr>
        <p:spPr>
          <a:xfrm>
            <a:off x="264695" y="5486398"/>
            <a:ext cx="8879305" cy="1600438"/>
          </a:xfrm>
          <a:prstGeom prst="rect">
            <a:avLst/>
          </a:prstGeom>
          <a:noFill/>
        </p:spPr>
        <p:txBody>
          <a:bodyPr wrap="square" rtlCol="0">
            <a:spAutoFit/>
          </a:bodyPr>
          <a:lstStyle/>
          <a:p>
            <a:pPr marL="342900" indent="-342900">
              <a:buFont typeface="Arial" pitchFamily="34" charset="0"/>
              <a:buChar char="•"/>
            </a:pPr>
            <a:r>
              <a:rPr lang="en-US" sz="2000" dirty="0"/>
              <a:t>So Lenin advocated the formation of a small elite group of professional revolutionaries, the “vanguard of the proletariat.”  These professionals, subject to strict party discipline, would anticipate the proletariat’s needs and best interests and lead them through the “democratic centralism.”</a:t>
            </a:r>
          </a:p>
          <a:p>
            <a:endParaRPr lang="en-US" dirty="0"/>
          </a:p>
        </p:txBody>
      </p:sp>
    </p:spTree>
    <p:extLst>
      <p:ext uri="{BB962C8B-B14F-4D97-AF65-F5344CB8AC3E}">
        <p14:creationId xmlns:p14="http://schemas.microsoft.com/office/powerpoint/2010/main" val="293640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Road to Revolution</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pPr marL="0" indent="0">
              <a:buNone/>
            </a:pPr>
            <a:r>
              <a:rPr lang="en-US" dirty="0" smtClean="0"/>
              <a:t>Split</a:t>
            </a:r>
          </a:p>
          <a:p>
            <a:r>
              <a:rPr lang="en-US" dirty="0" smtClean="0"/>
              <a:t>Social Democrats met in 1903 in London and split into two wings over the question of timing of the revolution and the nature of the party:</a:t>
            </a:r>
          </a:p>
          <a:p>
            <a:pPr lvl="1"/>
            <a:r>
              <a:rPr lang="en-US" dirty="0" smtClean="0"/>
              <a:t>The Bolsheviks:  Followed Lenin’s revisionist views.  Prepared to move the pace of history along through democratic centralism.</a:t>
            </a:r>
          </a:p>
          <a:p>
            <a:pPr lvl="1"/>
            <a:r>
              <a:rPr lang="en-US" dirty="0" smtClean="0"/>
              <a:t>The Mensheviks:  Believed that Russian socialism should grow gradually and peacefully in accordance with Marxist principles of development by bourgeois political parties.  They knew that their victory was inevitable, given the historical dialectic, and that the proletariat would play the lead role, assisted by the party.</a:t>
            </a:r>
            <a:endParaRPr lang="en-US" dirty="0"/>
          </a:p>
        </p:txBody>
      </p:sp>
    </p:spTree>
    <p:extLst>
      <p:ext uri="{BB962C8B-B14F-4D97-AF65-F5344CB8AC3E}">
        <p14:creationId xmlns:p14="http://schemas.microsoft.com/office/powerpoint/2010/main" val="258992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dirty="0" smtClean="0"/>
              <a:t>Gregory Rasputin</a:t>
            </a:r>
          </a:p>
          <a:p>
            <a:r>
              <a:rPr lang="en-US" dirty="0" smtClean="0"/>
              <a:t>1872-1916</a:t>
            </a:r>
          </a:p>
          <a:p>
            <a:r>
              <a:rPr lang="en-US" dirty="0" smtClean="0"/>
              <a:t>Peasant and uneducated</a:t>
            </a:r>
          </a:p>
          <a:p>
            <a:r>
              <a:rPr lang="en-US" dirty="0" smtClean="0"/>
              <a:t>Left home in Siberia in 1901 and wandered.</a:t>
            </a:r>
          </a:p>
          <a:p>
            <a:r>
              <a:rPr lang="en-US" dirty="0" smtClean="0"/>
              <a:t>Gained reputation:</a:t>
            </a:r>
          </a:p>
          <a:p>
            <a:pPr lvl="1"/>
            <a:r>
              <a:rPr lang="en-US" dirty="0" smtClean="0"/>
              <a:t>As a healer</a:t>
            </a:r>
          </a:p>
          <a:p>
            <a:pPr lvl="1"/>
            <a:r>
              <a:rPr lang="en-US" dirty="0" smtClean="0"/>
              <a:t>As a man whose moral behavior left a lot to be desired; his immoral behavior shocked people.</a:t>
            </a:r>
          </a:p>
          <a:p>
            <a:endParaRPr lang="en-US" dirty="0"/>
          </a:p>
        </p:txBody>
      </p:sp>
      <p:pic>
        <p:nvPicPr>
          <p:cNvPr id="6" name="Content Placeholder 5" descr="rasputin2.jpg"/>
          <p:cNvPicPr>
            <a:picLocks noGrp="1" noChangeAspect="1"/>
          </p:cNvPicPr>
          <p:nvPr>
            <p:ph sz="half" idx="2"/>
          </p:nvPr>
        </p:nvPicPr>
        <p:blipFill>
          <a:blip r:embed="rId3">
            <a:extLst>
              <a:ext uri="{28A0092B-C50C-407E-A947-70E740481C1C}">
                <a14:useLocalDpi xmlns:a14="http://schemas.microsoft.com/office/drawing/2010/main" val="0"/>
              </a:ext>
            </a:extLst>
          </a:blip>
          <a:srcRect t="-1865" b="-1865"/>
          <a:stretch>
            <a:fillRect/>
          </a:stretch>
        </p:blipFill>
        <p:spPr/>
      </p:pic>
    </p:spTree>
    <p:extLst>
      <p:ext uri="{BB962C8B-B14F-4D97-AF65-F5344CB8AC3E}">
        <p14:creationId xmlns:p14="http://schemas.microsoft.com/office/powerpoint/2010/main" val="428932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457200" y="1600200"/>
            <a:ext cx="4038600" cy="5085799"/>
          </a:xfrm>
        </p:spPr>
        <p:txBody>
          <a:bodyPr>
            <a:normAutofit fontScale="92500" lnSpcReduction="10000"/>
          </a:bodyPr>
          <a:lstStyle/>
          <a:p>
            <a:pPr marL="0" indent="0">
              <a:buNone/>
            </a:pPr>
            <a:r>
              <a:rPr lang="en-US" dirty="0" smtClean="0"/>
              <a:t>Gregory Rasputin</a:t>
            </a:r>
          </a:p>
          <a:p>
            <a:r>
              <a:rPr lang="en-US" dirty="0" smtClean="0"/>
              <a:t>In 1905, met the tsarina of Russia who was fascinated by this man.  He “saved” her son from death and soon acquired huge influence over the Romanovs.</a:t>
            </a:r>
          </a:p>
          <a:p>
            <a:r>
              <a:rPr lang="en-US" dirty="0" smtClean="0"/>
              <a:t>“Mad Monk”</a:t>
            </a:r>
          </a:p>
          <a:p>
            <a:r>
              <a:rPr lang="en-US" dirty="0" smtClean="0"/>
              <a:t>Many rumors flew.  Rasputin brought huge disrepute on the Romanovs.</a:t>
            </a:r>
          </a:p>
          <a:p>
            <a:endParaRPr lang="en-US" dirty="0"/>
          </a:p>
        </p:txBody>
      </p:sp>
      <p:pic>
        <p:nvPicPr>
          <p:cNvPr id="6" name="Content Placeholder 5" descr="rasputin2.jpg"/>
          <p:cNvPicPr>
            <a:picLocks noGrp="1" noChangeAspect="1"/>
          </p:cNvPicPr>
          <p:nvPr>
            <p:ph sz="half" idx="2"/>
          </p:nvPr>
        </p:nvPicPr>
        <p:blipFill>
          <a:blip r:embed="rId3">
            <a:extLst>
              <a:ext uri="{28A0092B-C50C-407E-A947-70E740481C1C}">
                <a14:useLocalDpi xmlns:a14="http://schemas.microsoft.com/office/drawing/2010/main" val="0"/>
              </a:ext>
            </a:extLst>
          </a:blip>
          <a:srcRect t="-1865" b="-1865"/>
          <a:stretch>
            <a:fillRect/>
          </a:stretch>
        </p:blipFill>
        <p:spPr/>
      </p:pic>
    </p:spTree>
    <p:extLst>
      <p:ext uri="{BB962C8B-B14F-4D97-AF65-F5344CB8AC3E}">
        <p14:creationId xmlns:p14="http://schemas.microsoft.com/office/powerpoint/2010/main" val="346847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 </a:t>
            </a:r>
            <a:endParaRPr lang="en-US" dirty="0"/>
          </a:p>
        </p:txBody>
      </p:sp>
      <p:sp>
        <p:nvSpPr>
          <p:cNvPr id="3" name="Content Placeholder 2"/>
          <p:cNvSpPr>
            <a:spLocks noGrp="1"/>
          </p:cNvSpPr>
          <p:nvPr>
            <p:ph sz="half" idx="1"/>
          </p:nvPr>
        </p:nvSpPr>
        <p:spPr>
          <a:xfrm>
            <a:off x="0" y="1287805"/>
            <a:ext cx="4495800" cy="5570195"/>
          </a:xfrm>
        </p:spPr>
        <p:txBody>
          <a:bodyPr>
            <a:normAutofit fontScale="85000" lnSpcReduction="20000"/>
          </a:bodyPr>
          <a:lstStyle/>
          <a:p>
            <a:pPr marL="0" indent="0">
              <a:buNone/>
            </a:pPr>
            <a:r>
              <a:rPr lang="en-US" dirty="0" smtClean="0"/>
              <a:t>World War I</a:t>
            </a:r>
          </a:p>
          <a:p>
            <a:r>
              <a:rPr lang="en-US" dirty="0" smtClean="0"/>
              <a:t>Ruling Russia</a:t>
            </a:r>
          </a:p>
          <a:p>
            <a:pPr lvl="1"/>
            <a:r>
              <a:rPr lang="en-US" dirty="0" smtClean="0"/>
              <a:t>Nicholas had a romantic vision of him leading his army.  He spent much time at the Eastern Front.  </a:t>
            </a:r>
          </a:p>
          <a:p>
            <a:pPr lvl="1"/>
            <a:r>
              <a:rPr lang="en-US" dirty="0" smtClean="0"/>
              <a:t>Bad idea.</a:t>
            </a:r>
          </a:p>
          <a:p>
            <a:pPr lvl="1"/>
            <a:r>
              <a:rPr lang="en-US" dirty="0" smtClean="0"/>
              <a:t>With Nicholas gone, Alexandra was left with running the country… </a:t>
            </a:r>
          </a:p>
          <a:p>
            <a:pPr lvl="1"/>
            <a:r>
              <a:rPr lang="en-US" dirty="0" smtClean="0"/>
              <a:t>Rasputin took charge of just about all aspects of government.  Ministers who criticized Rasputin or who disagreed with his policies were summarily dismissed.</a:t>
            </a:r>
          </a:p>
          <a:p>
            <a:pPr lvl="1"/>
            <a:r>
              <a:rPr lang="en-US" dirty="0" smtClean="0"/>
              <a:t>Government and army were even less efficient.</a:t>
            </a:r>
          </a:p>
          <a:p>
            <a:pPr lvl="1"/>
            <a:r>
              <a:rPr lang="en-US" dirty="0" smtClean="0"/>
              <a:t>Russians were frustrated… Rasputin was killed in December 1916.</a:t>
            </a:r>
            <a:endParaRPr lang="en-US" dirty="0"/>
          </a:p>
        </p:txBody>
      </p:sp>
      <p:pic>
        <p:nvPicPr>
          <p:cNvPr id="6" name="Content Placeholder 5" descr="hauptmann-joseph-wagner-in-world-war-i.png"/>
          <p:cNvPicPr>
            <a:picLocks noGrp="1" noChangeAspect="1"/>
          </p:cNvPicPr>
          <p:nvPr>
            <p:ph sz="half" idx="2"/>
          </p:nvPr>
        </p:nvPicPr>
        <p:blipFill>
          <a:blip r:embed="rId3">
            <a:extLst>
              <a:ext uri="{28A0092B-C50C-407E-A947-70E740481C1C}">
                <a14:useLocalDpi xmlns:a14="http://schemas.microsoft.com/office/drawing/2010/main" val="0"/>
              </a:ext>
            </a:extLst>
          </a:blip>
          <a:srcRect t="-221" b="-221"/>
          <a:stretch>
            <a:fillRect/>
          </a:stretch>
        </p:blipFill>
        <p:spPr/>
      </p:pic>
    </p:spTree>
    <p:extLst>
      <p:ext uri="{BB962C8B-B14F-4D97-AF65-F5344CB8AC3E}">
        <p14:creationId xmlns:p14="http://schemas.microsoft.com/office/powerpoint/2010/main" val="211073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168442" y="1600200"/>
            <a:ext cx="4327358" cy="5065295"/>
          </a:xfrm>
        </p:spPr>
        <p:txBody>
          <a:bodyPr>
            <a:normAutofit/>
          </a:bodyPr>
          <a:lstStyle/>
          <a:p>
            <a:pPr marL="0" indent="0">
              <a:buNone/>
            </a:pPr>
            <a:r>
              <a:rPr lang="en-US" dirty="0" smtClean="0"/>
              <a:t>World War I</a:t>
            </a:r>
          </a:p>
          <a:p>
            <a:r>
              <a:rPr lang="en-US" dirty="0" smtClean="0"/>
              <a:t>The War Front</a:t>
            </a:r>
          </a:p>
          <a:p>
            <a:pPr lvl="1"/>
            <a:r>
              <a:rPr lang="en-US" dirty="0" smtClean="0"/>
              <a:t>The Germans defeated Poland in 1916 and advanced 200 miles outside Moscow.</a:t>
            </a:r>
          </a:p>
          <a:p>
            <a:pPr lvl="1"/>
            <a:r>
              <a:rPr lang="en-US" dirty="0" smtClean="0"/>
              <a:t>Soldier morale was poor.</a:t>
            </a:r>
          </a:p>
          <a:p>
            <a:pPr lvl="1"/>
            <a:r>
              <a:rPr lang="en-US" dirty="0" smtClean="0"/>
              <a:t>Desertion became a growing problem.</a:t>
            </a:r>
          </a:p>
          <a:p>
            <a:pPr lvl="1"/>
            <a:r>
              <a:rPr lang="en-US" dirty="0" smtClean="0"/>
              <a:t>Food supplies poor and erratic.</a:t>
            </a:r>
            <a:endParaRPr lang="en-US" dirty="0"/>
          </a:p>
        </p:txBody>
      </p:sp>
      <p:pic>
        <p:nvPicPr>
          <p:cNvPr id="6" name="Content Placeholder 5" descr="0020n064.jpg"/>
          <p:cNvPicPr>
            <a:picLocks noGrp="1" noChangeAspect="1"/>
          </p:cNvPicPr>
          <p:nvPr>
            <p:ph sz="half" idx="2"/>
          </p:nvPr>
        </p:nvPicPr>
        <p:blipFill>
          <a:blip r:embed="rId3">
            <a:extLst>
              <a:ext uri="{28A0092B-C50C-407E-A947-70E740481C1C}">
                <a14:useLocalDpi xmlns:a14="http://schemas.microsoft.com/office/drawing/2010/main" val="0"/>
              </a:ext>
            </a:extLst>
          </a:blip>
          <a:srcRect t="-30048" b="-30048"/>
          <a:stretch>
            <a:fillRect/>
          </a:stretch>
        </p:blipFill>
        <p:spPr/>
      </p:pic>
    </p:spTree>
    <p:extLst>
      <p:ext uri="{BB962C8B-B14F-4D97-AF65-F5344CB8AC3E}">
        <p14:creationId xmlns:p14="http://schemas.microsoft.com/office/powerpoint/2010/main" val="199106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0" y="1600200"/>
            <a:ext cx="4495800" cy="5438622"/>
          </a:xfrm>
        </p:spPr>
        <p:txBody>
          <a:bodyPr>
            <a:normAutofit/>
          </a:bodyPr>
          <a:lstStyle/>
          <a:p>
            <a:pPr marL="0" indent="0">
              <a:buNone/>
            </a:pPr>
            <a:r>
              <a:rPr lang="en-US" dirty="0" smtClean="0"/>
              <a:t>World War I</a:t>
            </a:r>
          </a:p>
          <a:p>
            <a:r>
              <a:rPr lang="en-US" dirty="0" smtClean="0"/>
              <a:t>Protest</a:t>
            </a:r>
          </a:p>
          <a:p>
            <a:pPr lvl="1"/>
            <a:r>
              <a:rPr lang="en-US" dirty="0" smtClean="0"/>
              <a:t>October 1916, rail workers in Petrograd went on strike to protest about their working conditions.</a:t>
            </a:r>
          </a:p>
          <a:p>
            <a:pPr lvl="1"/>
            <a:r>
              <a:rPr lang="en-US" dirty="0" smtClean="0"/>
              <a:t>Soldiers sent from the war front to coerce the strikers back to work… joined the rail men.</a:t>
            </a:r>
          </a:p>
          <a:p>
            <a:pPr lvl="1"/>
            <a:r>
              <a:rPr lang="en-US" dirty="0" smtClean="0"/>
              <a:t>By January 1917, it was clear that Nicholas had lost control of the situation.</a:t>
            </a:r>
            <a:endParaRPr lang="en-US" dirty="0"/>
          </a:p>
        </p:txBody>
      </p:sp>
      <p:pic>
        <p:nvPicPr>
          <p:cNvPr id="6" name="Content Placeholder 5" descr="17b676035a97f9ef80393dfdf90fc671_1M.png"/>
          <p:cNvPicPr>
            <a:picLocks noGrp="1" noChangeAspect="1"/>
          </p:cNvPicPr>
          <p:nvPr>
            <p:ph sz="half" idx="2"/>
          </p:nvPr>
        </p:nvPicPr>
        <p:blipFill>
          <a:blip r:embed="rId3">
            <a:extLst>
              <a:ext uri="{28A0092B-C50C-407E-A947-70E740481C1C}">
                <a14:useLocalDpi xmlns:a14="http://schemas.microsoft.com/office/drawing/2010/main" val="0"/>
              </a:ext>
            </a:extLst>
          </a:blip>
          <a:srcRect t="-33157" b="-33157"/>
          <a:stretch>
            <a:fillRect/>
          </a:stretch>
        </p:blipFill>
        <p:spPr/>
      </p:pic>
    </p:spTree>
    <p:extLst>
      <p:ext uri="{BB962C8B-B14F-4D97-AF65-F5344CB8AC3E}">
        <p14:creationId xmlns:p14="http://schemas.microsoft.com/office/powerpoint/2010/main" val="87095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0" y="1217240"/>
            <a:ext cx="4495800" cy="5640760"/>
          </a:xfrm>
        </p:spPr>
        <p:txBody>
          <a:bodyPr>
            <a:normAutofit/>
          </a:bodyPr>
          <a:lstStyle/>
          <a:p>
            <a:pPr marL="0" indent="0">
              <a:buNone/>
            </a:pPr>
            <a:r>
              <a:rPr lang="en-US" sz="1800" dirty="0" smtClean="0"/>
              <a:t>February (March) Revolution 1917</a:t>
            </a:r>
          </a:p>
          <a:p>
            <a:r>
              <a:rPr lang="en-US" sz="1800" dirty="0" smtClean="0"/>
              <a:t>March 4:  Workers in the city’s largest factory demanded a 50% wage increase so that they could buy food.  Management refused.  Workers went on strike.</a:t>
            </a:r>
          </a:p>
        </p:txBody>
      </p:sp>
      <p:pic>
        <p:nvPicPr>
          <p:cNvPr id="6" name="Content Placeholder 5" descr="FebRevolution.jpg"/>
          <p:cNvPicPr>
            <a:picLocks noGrp="1" noChangeAspect="1"/>
          </p:cNvPicPr>
          <p:nvPr>
            <p:ph sz="half" idx="2"/>
          </p:nvPr>
        </p:nvPicPr>
        <p:blipFill>
          <a:blip r:embed="rId3">
            <a:extLst>
              <a:ext uri="{28A0092B-C50C-407E-A947-70E740481C1C}">
                <a14:useLocalDpi xmlns:a14="http://schemas.microsoft.com/office/drawing/2010/main" val="0"/>
              </a:ext>
            </a:extLst>
          </a:blip>
          <a:srcRect t="-38405" b="-38405"/>
          <a:stretch>
            <a:fillRect/>
          </a:stretch>
        </p:blipFill>
        <p:spPr/>
      </p:pic>
    </p:spTree>
    <p:extLst>
      <p:ext uri="{BB962C8B-B14F-4D97-AF65-F5344CB8AC3E}">
        <p14:creationId xmlns:p14="http://schemas.microsoft.com/office/powerpoint/2010/main" val="53460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ctrTitle"/>
          </p:nvPr>
        </p:nvSpPr>
        <p:spPr>
          <a:xfrm>
            <a:off x="685799" y="625141"/>
            <a:ext cx="7772400" cy="1470025"/>
          </a:xfrm>
        </p:spPr>
        <p:txBody>
          <a:bodyPr/>
          <a:lstStyle/>
          <a:p>
            <a:r>
              <a:rPr lang="en-US" dirty="0" smtClean="0"/>
              <a:t>Objective:</a:t>
            </a:r>
            <a:br>
              <a:rPr lang="en-US" dirty="0" smtClean="0"/>
            </a:br>
            <a:r>
              <a:rPr lang="en-US" b="1" dirty="0" smtClean="0"/>
              <a:t>The Russian Revolution</a:t>
            </a:r>
            <a:endParaRPr lang="en-US" dirty="0"/>
          </a:p>
        </p:txBody>
      </p:sp>
      <p:sp>
        <p:nvSpPr>
          <p:cNvPr id="3" name="Subtitle 2"/>
          <p:cNvSpPr>
            <a:spLocks noGrp="1"/>
          </p:cNvSpPr>
          <p:nvPr>
            <p:ph type="subTitle" idx="1"/>
          </p:nvPr>
        </p:nvSpPr>
        <p:spPr>
          <a:xfrm>
            <a:off x="1371600" y="2430379"/>
            <a:ext cx="6400800" cy="3208421"/>
          </a:xfrm>
        </p:spPr>
        <p:txBody>
          <a:bodyPr/>
          <a:lstStyle/>
          <a:p>
            <a:r>
              <a:rPr lang="en-US" b="1" dirty="0" smtClean="0">
                <a:solidFill>
                  <a:schemeClr val="tx1"/>
                </a:solidFill>
              </a:rPr>
              <a:t>WHII.10c</a:t>
            </a:r>
          </a:p>
          <a:p>
            <a:r>
              <a:rPr lang="en-US" dirty="0" smtClean="0">
                <a:solidFill>
                  <a:schemeClr val="tx1"/>
                </a:solidFill>
              </a:rPr>
              <a:t>TSWDK of the worldwide impact of World War I by citing causes and consequences of the Russian Revolution.</a:t>
            </a:r>
            <a:endParaRPr lang="en-US" dirty="0">
              <a:solidFill>
                <a:schemeClr val="tx1"/>
              </a:solidFill>
            </a:endParaRPr>
          </a:p>
        </p:txBody>
      </p:sp>
    </p:spTree>
    <p:extLst>
      <p:ext uri="{BB962C8B-B14F-4D97-AF65-F5344CB8AC3E}">
        <p14:creationId xmlns:p14="http://schemas.microsoft.com/office/powerpoint/2010/main" val="20307718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0" y="1217240"/>
            <a:ext cx="4495800" cy="5640760"/>
          </a:xfrm>
        </p:spPr>
        <p:txBody>
          <a:bodyPr>
            <a:normAutofit/>
          </a:bodyPr>
          <a:lstStyle/>
          <a:p>
            <a:pPr marL="0" indent="0">
              <a:buNone/>
            </a:pPr>
            <a:r>
              <a:rPr lang="en-US" sz="1800" dirty="0" smtClean="0"/>
              <a:t>February (March) Revolution 1917</a:t>
            </a:r>
          </a:p>
          <a:p>
            <a:r>
              <a:rPr lang="en-US" sz="1800" dirty="0" smtClean="0"/>
              <a:t>March 4:  Workers in the city’s largest factory demanded a 50% wage increase so that they could buy food.  Management refused.  Workers went on strike.</a:t>
            </a:r>
          </a:p>
          <a:p>
            <a:r>
              <a:rPr lang="en-US" sz="1800" dirty="0" smtClean="0"/>
              <a:t>March 8:  30,000 workers locked out of work.  They were not paid and could not afford any food now.  Demonstrations occurred throughout the city.</a:t>
            </a:r>
          </a:p>
        </p:txBody>
      </p:sp>
      <p:pic>
        <p:nvPicPr>
          <p:cNvPr id="9" name="Content Placeholder 8" descr="russian-rev.jpg"/>
          <p:cNvPicPr>
            <a:picLocks noGrp="1" noChangeAspect="1"/>
          </p:cNvPicPr>
          <p:nvPr>
            <p:ph sz="half" idx="2"/>
          </p:nvPr>
        </p:nvPicPr>
        <p:blipFill>
          <a:blip r:embed="rId3">
            <a:extLst>
              <a:ext uri="{28A0092B-C50C-407E-A947-70E740481C1C}">
                <a14:useLocalDpi xmlns:a14="http://schemas.microsoft.com/office/drawing/2010/main" val="0"/>
              </a:ext>
            </a:extLst>
          </a:blip>
          <a:srcRect t="-24712" b="-24712"/>
          <a:stretch>
            <a:fillRect/>
          </a:stretch>
        </p:blipFill>
        <p:spPr/>
      </p:pic>
    </p:spTree>
    <p:extLst>
      <p:ext uri="{BB962C8B-B14F-4D97-AF65-F5344CB8AC3E}">
        <p14:creationId xmlns:p14="http://schemas.microsoft.com/office/powerpoint/2010/main" val="658184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0" y="1217240"/>
            <a:ext cx="4495800" cy="5640760"/>
          </a:xfrm>
        </p:spPr>
        <p:txBody>
          <a:bodyPr>
            <a:normAutofit/>
          </a:bodyPr>
          <a:lstStyle/>
          <a:p>
            <a:pPr marL="0" indent="0">
              <a:buNone/>
            </a:pPr>
            <a:r>
              <a:rPr lang="en-US" sz="1800" dirty="0"/>
              <a:t>February (March) Revolution 1917</a:t>
            </a:r>
          </a:p>
          <a:p>
            <a:r>
              <a:rPr lang="en-US" sz="1800" dirty="0" smtClean="0"/>
              <a:t>March 4:  Workers in the city’s largest factory demanded a 50% wage increase so that they could buy food.  Management refused.  Workers went on strike.</a:t>
            </a:r>
          </a:p>
          <a:p>
            <a:r>
              <a:rPr lang="en-US" sz="1800" dirty="0" smtClean="0"/>
              <a:t>March 8:  30,000 workers locked out of work.  They were not paid and could not afford any food now.  Demonstrations occurred throughout the city.</a:t>
            </a:r>
          </a:p>
          <a:p>
            <a:r>
              <a:rPr lang="en-US" sz="1800" dirty="0" smtClean="0"/>
              <a:t>March 10:  Nicholas ordered police to put down riots.  Many were killed and riots continued.  Many police joined the riot!</a:t>
            </a:r>
          </a:p>
        </p:txBody>
      </p:sp>
      <p:pic>
        <p:nvPicPr>
          <p:cNvPr id="7" name="Content Placeholder 6" descr="SuperStock_1746-1343.jpg"/>
          <p:cNvPicPr>
            <a:picLocks noGrp="1" noChangeAspect="1"/>
          </p:cNvPicPr>
          <p:nvPr>
            <p:ph sz="half" idx="2"/>
          </p:nvPr>
        </p:nvPicPr>
        <p:blipFill>
          <a:blip r:embed="rId3">
            <a:extLst>
              <a:ext uri="{28A0092B-C50C-407E-A947-70E740481C1C}">
                <a14:useLocalDpi xmlns:a14="http://schemas.microsoft.com/office/drawing/2010/main" val="0"/>
              </a:ext>
            </a:extLst>
          </a:blip>
          <a:srcRect t="-36396" b="-36396"/>
          <a:stretch>
            <a:fillRect/>
          </a:stretch>
        </p:blipFill>
        <p:spPr/>
      </p:pic>
    </p:spTree>
    <p:extLst>
      <p:ext uri="{BB962C8B-B14F-4D97-AF65-F5344CB8AC3E}">
        <p14:creationId xmlns:p14="http://schemas.microsoft.com/office/powerpoint/2010/main" val="6581840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0" y="1217240"/>
            <a:ext cx="4495800" cy="5640760"/>
          </a:xfrm>
        </p:spPr>
        <p:txBody>
          <a:bodyPr>
            <a:normAutofit/>
          </a:bodyPr>
          <a:lstStyle/>
          <a:p>
            <a:pPr marL="0" indent="0">
              <a:buNone/>
            </a:pPr>
            <a:r>
              <a:rPr lang="en-US" sz="1800" dirty="0"/>
              <a:t>February (March) Revolution 1917</a:t>
            </a:r>
          </a:p>
          <a:p>
            <a:r>
              <a:rPr lang="en-US" sz="1800" dirty="0" smtClean="0"/>
              <a:t>March 4:  Workers in the city’s largest factory demanded a 50% wage increase so that they could buy food.  Management refused.  Workers went on strike.</a:t>
            </a:r>
          </a:p>
          <a:p>
            <a:r>
              <a:rPr lang="en-US" sz="1800" dirty="0" smtClean="0"/>
              <a:t>March 8:  30,000 workers locked out of work.  They were not paid and could not afford any food now.  Demonstrations occurred throughout the city.</a:t>
            </a:r>
          </a:p>
          <a:p>
            <a:r>
              <a:rPr lang="en-US" sz="1800" dirty="0" smtClean="0"/>
              <a:t>March 10:  Nicholas ordered police to put down riots.  Many were killed and riots continued.  Many police joined the riot!</a:t>
            </a:r>
          </a:p>
          <a:p>
            <a:r>
              <a:rPr lang="en-US" sz="1800" dirty="0" smtClean="0"/>
              <a:t>March 11:  Duma (Russian Parliament) forms the Provisional Government.</a:t>
            </a:r>
          </a:p>
        </p:txBody>
      </p:sp>
      <p:pic>
        <p:nvPicPr>
          <p:cNvPr id="9" name="Content Placeholder 8" descr="provisional_government.jpg"/>
          <p:cNvPicPr>
            <a:picLocks noGrp="1" noChangeAspect="1"/>
          </p:cNvPicPr>
          <p:nvPr>
            <p:ph sz="half" idx="2"/>
          </p:nvPr>
        </p:nvPicPr>
        <p:blipFill>
          <a:blip r:embed="rId3">
            <a:extLst>
              <a:ext uri="{28A0092B-C50C-407E-A947-70E740481C1C}">
                <a14:useLocalDpi xmlns:a14="http://schemas.microsoft.com/office/drawing/2010/main" val="0"/>
              </a:ext>
            </a:extLst>
          </a:blip>
          <a:srcRect t="-31102" b="-31102"/>
          <a:stretch>
            <a:fillRect/>
          </a:stretch>
        </p:blipFill>
        <p:spPr/>
      </p:pic>
    </p:spTree>
    <p:extLst>
      <p:ext uri="{BB962C8B-B14F-4D97-AF65-F5344CB8AC3E}">
        <p14:creationId xmlns:p14="http://schemas.microsoft.com/office/powerpoint/2010/main" val="6581840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0" y="1217240"/>
            <a:ext cx="4495800" cy="5398194"/>
          </a:xfrm>
        </p:spPr>
        <p:txBody>
          <a:bodyPr>
            <a:normAutofit/>
          </a:bodyPr>
          <a:lstStyle/>
          <a:p>
            <a:pPr marL="0" indent="0">
              <a:buNone/>
            </a:pPr>
            <a:r>
              <a:rPr lang="en-US" sz="1800" dirty="0"/>
              <a:t>February (March) Revolution 1917</a:t>
            </a:r>
          </a:p>
          <a:p>
            <a:r>
              <a:rPr lang="en-US" sz="1800" dirty="0" smtClean="0"/>
              <a:t>March 4:  Workers in the city’s largest factory demanded a 50% wage increase so that they could buy food.  Management refused.  Workers went on strike.</a:t>
            </a:r>
          </a:p>
          <a:p>
            <a:r>
              <a:rPr lang="en-US" sz="1800" dirty="0" smtClean="0"/>
              <a:t>March 8:  30,000 workers locked out of work.  They were not paid and could not afford any food now.  Demonstrations occurred throughout the city.</a:t>
            </a:r>
          </a:p>
          <a:p>
            <a:r>
              <a:rPr lang="en-US" sz="1800" dirty="0" smtClean="0"/>
              <a:t>March 10:  Nicholas ordered police to put down riots.  Many were killed and riots continued.  Many police joined the riot!</a:t>
            </a:r>
          </a:p>
          <a:p>
            <a:r>
              <a:rPr lang="en-US" sz="1800" dirty="0" smtClean="0"/>
              <a:t>March 11:  Duma (Russian Parliament) forms the Provisional Government.</a:t>
            </a:r>
          </a:p>
          <a:p>
            <a:r>
              <a:rPr lang="en-US" sz="1800" dirty="0" smtClean="0"/>
              <a:t>March 12:  Provisional Government tells Nicholas to abdicate the throne.</a:t>
            </a:r>
          </a:p>
        </p:txBody>
      </p:sp>
      <p:pic>
        <p:nvPicPr>
          <p:cNvPr id="7" name="Content Placeholder 6" descr="image.jpg"/>
          <p:cNvPicPr>
            <a:picLocks noGrp="1" noChangeAspect="1"/>
          </p:cNvPicPr>
          <p:nvPr>
            <p:ph sz="half" idx="2"/>
          </p:nvPr>
        </p:nvPicPr>
        <p:blipFill>
          <a:blip r:embed="rId3">
            <a:extLst>
              <a:ext uri="{28A0092B-C50C-407E-A947-70E740481C1C}">
                <a14:useLocalDpi xmlns:a14="http://schemas.microsoft.com/office/drawing/2010/main" val="0"/>
              </a:ext>
            </a:extLst>
          </a:blip>
          <a:srcRect t="-42914" b="-42914"/>
          <a:stretch>
            <a:fillRect/>
          </a:stretch>
        </p:blipFill>
        <p:spPr/>
      </p:pic>
    </p:spTree>
    <p:extLst>
      <p:ext uri="{BB962C8B-B14F-4D97-AF65-F5344CB8AC3E}">
        <p14:creationId xmlns:p14="http://schemas.microsoft.com/office/powerpoint/2010/main" val="13456981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0" y="1034717"/>
            <a:ext cx="4648200" cy="5823284"/>
          </a:xfrm>
        </p:spPr>
        <p:txBody>
          <a:bodyPr>
            <a:noAutofit/>
          </a:bodyPr>
          <a:lstStyle/>
          <a:p>
            <a:pPr marL="0" indent="0">
              <a:buNone/>
            </a:pPr>
            <a:r>
              <a:rPr lang="en-US" sz="1800" dirty="0"/>
              <a:t>February (March) Revolution 1917</a:t>
            </a:r>
          </a:p>
          <a:p>
            <a:r>
              <a:rPr lang="en-US" sz="1800" dirty="0" smtClean="0"/>
              <a:t>March 4:  Workers in the city’s largest factory demanded a 50% wage increase so that they could buy food.  Management refused.  Workers went on strike.</a:t>
            </a:r>
          </a:p>
          <a:p>
            <a:r>
              <a:rPr lang="en-US" sz="1800" dirty="0" smtClean="0"/>
              <a:t>March 8:  30,000 workers locked out of work.  They were not paid and could not afford any food now.  Demonstrations occurred throughout the city.</a:t>
            </a:r>
          </a:p>
          <a:p>
            <a:r>
              <a:rPr lang="en-US" sz="1800" dirty="0" smtClean="0"/>
              <a:t>March 10:  Nicholas ordered police to put down riots.  Many were killed and riots continued.  Many police joined the riot!</a:t>
            </a:r>
          </a:p>
          <a:p>
            <a:r>
              <a:rPr lang="en-US" sz="1800" dirty="0" smtClean="0"/>
              <a:t>March 11:  Duma (Russian Parliament) forms the Provisional Government.</a:t>
            </a:r>
          </a:p>
          <a:p>
            <a:r>
              <a:rPr lang="en-US" sz="1800" dirty="0" smtClean="0"/>
              <a:t>March 12:  Provisional Government tells Nicholas to abdicate the throne.</a:t>
            </a:r>
          </a:p>
          <a:p>
            <a:r>
              <a:rPr lang="en-US" sz="1800" dirty="0" smtClean="0"/>
              <a:t>After 437 years of Imperial Russia (has had a Tsar since 1480), royalty in Russia came to an end.  The Romanov family was placed under house-arrest.</a:t>
            </a:r>
          </a:p>
        </p:txBody>
      </p:sp>
      <p:pic>
        <p:nvPicPr>
          <p:cNvPr id="7" name="Content Placeholder 6" descr="romanovs_395.jpg"/>
          <p:cNvPicPr>
            <a:picLocks noGrp="1" noChangeAspect="1"/>
          </p:cNvPicPr>
          <p:nvPr>
            <p:ph sz="half" idx="2"/>
          </p:nvPr>
        </p:nvPicPr>
        <p:blipFill>
          <a:blip r:embed="rId3">
            <a:extLst>
              <a:ext uri="{28A0092B-C50C-407E-A947-70E740481C1C}">
                <a14:useLocalDpi xmlns:a14="http://schemas.microsoft.com/office/drawing/2010/main" val="0"/>
              </a:ext>
            </a:extLst>
          </a:blip>
          <a:srcRect t="-50606" b="-50606"/>
          <a:stretch>
            <a:fillRect/>
          </a:stretch>
        </p:blipFill>
        <p:spPr/>
      </p:pic>
    </p:spTree>
    <p:extLst>
      <p:ext uri="{BB962C8B-B14F-4D97-AF65-F5344CB8AC3E}">
        <p14:creationId xmlns:p14="http://schemas.microsoft.com/office/powerpoint/2010/main" val="1345698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0" y="1600200"/>
            <a:ext cx="4495800" cy="4896853"/>
          </a:xfrm>
        </p:spPr>
        <p:txBody>
          <a:bodyPr>
            <a:normAutofit fontScale="85000" lnSpcReduction="20000"/>
          </a:bodyPr>
          <a:lstStyle/>
          <a:p>
            <a:pPr marL="0" indent="0">
              <a:buNone/>
            </a:pPr>
            <a:r>
              <a:rPr lang="en-US" dirty="0" smtClean="0"/>
              <a:t>The Provisional Government</a:t>
            </a:r>
          </a:p>
          <a:p>
            <a:r>
              <a:rPr lang="en-US" dirty="0" smtClean="0"/>
              <a:t>Immediately recognized by Allies as legitimate government of Russia.  Allies needed Russia to stay in war.</a:t>
            </a:r>
          </a:p>
          <a:p>
            <a:r>
              <a:rPr lang="en-US" dirty="0" smtClean="0"/>
              <a:t>Kerensky (leader of the Menshevik) ruled the Provisional Government.  But he had a hard time ruling.</a:t>
            </a:r>
          </a:p>
          <a:p>
            <a:r>
              <a:rPr lang="en-US" dirty="0" smtClean="0"/>
              <a:t>Despite the public wanting to get out of the war, Kerensky stayed in the war to keep Russian commitment.   (What good is a country if they can’t keep their promises?!)</a:t>
            </a:r>
            <a:endParaRPr lang="en-US" dirty="0"/>
          </a:p>
        </p:txBody>
      </p:sp>
      <p:pic>
        <p:nvPicPr>
          <p:cNvPr id="6" name="Content Placeholder 8" descr="provisional_government.jpg"/>
          <p:cNvPicPr>
            <a:picLocks noGrp="1" noChangeAspect="1"/>
          </p:cNvPicPr>
          <p:nvPr>
            <p:ph sz="half" idx="2"/>
          </p:nvPr>
        </p:nvPicPr>
        <p:blipFill>
          <a:blip r:embed="rId3">
            <a:extLst>
              <a:ext uri="{28A0092B-C50C-407E-A947-70E740481C1C}">
                <a14:useLocalDpi xmlns:a14="http://schemas.microsoft.com/office/drawing/2010/main" val="0"/>
              </a:ext>
            </a:extLst>
          </a:blip>
          <a:srcRect t="-31102" b="-31102"/>
          <a:stretch>
            <a:fillRect/>
          </a:stretch>
        </p:blipFill>
        <p:spPr/>
      </p:pic>
    </p:spTree>
    <p:extLst>
      <p:ext uri="{BB962C8B-B14F-4D97-AF65-F5344CB8AC3E}">
        <p14:creationId xmlns:p14="http://schemas.microsoft.com/office/powerpoint/2010/main" val="41606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0" y="1600201"/>
            <a:ext cx="4495800" cy="5068158"/>
          </a:xfrm>
        </p:spPr>
        <p:txBody>
          <a:bodyPr>
            <a:normAutofit/>
          </a:bodyPr>
          <a:lstStyle/>
          <a:p>
            <a:pPr marL="0" indent="0">
              <a:buNone/>
            </a:pPr>
            <a:r>
              <a:rPr lang="en-US" sz="1900" dirty="0" smtClean="0"/>
              <a:t>October (November) Revolution 1917</a:t>
            </a:r>
          </a:p>
          <a:p>
            <a:r>
              <a:rPr lang="en-US" sz="1900" dirty="0" smtClean="0"/>
              <a:t>By October, army withered away. </a:t>
            </a:r>
          </a:p>
          <a:p>
            <a:r>
              <a:rPr lang="en-US" sz="1900" dirty="0" smtClean="0"/>
              <a:t>Lenin, who had been out of the country, was shocked still in war, when he returned.</a:t>
            </a:r>
          </a:p>
          <a:p>
            <a:r>
              <a:rPr lang="en-US" sz="1900" dirty="0" smtClean="0"/>
              <a:t>Felt time was right for revolution.</a:t>
            </a:r>
          </a:p>
        </p:txBody>
      </p:sp>
      <p:pic>
        <p:nvPicPr>
          <p:cNvPr id="6" name="Content Placeholder 5" descr="Regiment_from_Petrograd.jpg"/>
          <p:cNvPicPr>
            <a:picLocks noGrp="1" noChangeAspect="1"/>
          </p:cNvPicPr>
          <p:nvPr>
            <p:ph sz="half" idx="2"/>
          </p:nvPr>
        </p:nvPicPr>
        <p:blipFill>
          <a:blip r:embed="rId3">
            <a:extLst>
              <a:ext uri="{28A0092B-C50C-407E-A947-70E740481C1C}">
                <a14:useLocalDpi xmlns:a14="http://schemas.microsoft.com/office/drawing/2010/main" val="0"/>
              </a:ext>
            </a:extLst>
          </a:blip>
          <a:srcRect t="-21804" b="-21804"/>
          <a:stretch>
            <a:fillRect/>
          </a:stretch>
        </p:blipFill>
        <p:spPr/>
      </p:pic>
    </p:spTree>
    <p:extLst>
      <p:ext uri="{BB962C8B-B14F-4D97-AF65-F5344CB8AC3E}">
        <p14:creationId xmlns:p14="http://schemas.microsoft.com/office/powerpoint/2010/main" val="41606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0" y="1600201"/>
            <a:ext cx="4495800" cy="5068158"/>
          </a:xfrm>
        </p:spPr>
        <p:txBody>
          <a:bodyPr>
            <a:normAutofit/>
          </a:bodyPr>
          <a:lstStyle/>
          <a:p>
            <a:pPr marL="0" indent="0">
              <a:buNone/>
            </a:pPr>
            <a:r>
              <a:rPr lang="en-US" sz="1900" dirty="0"/>
              <a:t>October (November) Revolution 1917</a:t>
            </a:r>
          </a:p>
          <a:p>
            <a:r>
              <a:rPr lang="en-US" sz="1900" dirty="0"/>
              <a:t>By October, army withered away. </a:t>
            </a:r>
          </a:p>
          <a:p>
            <a:r>
              <a:rPr lang="en-US" sz="1900" dirty="0"/>
              <a:t>Lenin, who had been out of the country, was shocked still in war, when he returned.</a:t>
            </a:r>
          </a:p>
          <a:p>
            <a:r>
              <a:rPr lang="en-US" sz="1900" dirty="0"/>
              <a:t>Felt time was right for revolution.</a:t>
            </a:r>
          </a:p>
          <a:p>
            <a:r>
              <a:rPr lang="en-US" sz="1900" dirty="0" smtClean="0"/>
              <a:t>November 6 the Bolshevik Military Revolutionary Committee took control of the communications and police centers in Petrograd.  There was very little fighting.</a:t>
            </a:r>
          </a:p>
          <a:p>
            <a:r>
              <a:rPr lang="en-US" sz="1900" dirty="0" smtClean="0"/>
              <a:t>All members of Provisional Government were arrested.  Kerensky escaped.</a:t>
            </a:r>
          </a:p>
        </p:txBody>
      </p:sp>
      <p:pic>
        <p:nvPicPr>
          <p:cNvPr id="7" name="Content Placeholder 6" descr="38a2d730.jpg"/>
          <p:cNvPicPr>
            <a:picLocks noGrp="1" noChangeAspect="1"/>
          </p:cNvPicPr>
          <p:nvPr>
            <p:ph sz="half" idx="2"/>
          </p:nvPr>
        </p:nvPicPr>
        <p:blipFill>
          <a:blip r:embed="rId3">
            <a:extLst>
              <a:ext uri="{28A0092B-C50C-407E-A947-70E740481C1C}">
                <a14:useLocalDpi xmlns:a14="http://schemas.microsoft.com/office/drawing/2010/main" val="0"/>
              </a:ext>
            </a:extLst>
          </a:blip>
          <a:srcRect t="-25311" b="-25311"/>
          <a:stretch>
            <a:fillRect/>
          </a:stretch>
        </p:blipFill>
        <p:spPr/>
      </p:pic>
    </p:spTree>
    <p:extLst>
      <p:ext uri="{BB962C8B-B14F-4D97-AF65-F5344CB8AC3E}">
        <p14:creationId xmlns:p14="http://schemas.microsoft.com/office/powerpoint/2010/main" val="406141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0" y="1600200"/>
            <a:ext cx="4495800" cy="5546558"/>
          </a:xfrm>
        </p:spPr>
        <p:txBody>
          <a:bodyPr>
            <a:normAutofit lnSpcReduction="10000"/>
          </a:bodyPr>
          <a:lstStyle/>
          <a:p>
            <a:pPr marL="0" indent="0">
              <a:buNone/>
            </a:pPr>
            <a:r>
              <a:rPr lang="en-US" sz="2000" dirty="0"/>
              <a:t>October (November) Revolution 1917</a:t>
            </a:r>
          </a:p>
          <a:p>
            <a:r>
              <a:rPr lang="en-US" sz="2000" dirty="0"/>
              <a:t>By October, army withered away. </a:t>
            </a:r>
          </a:p>
          <a:p>
            <a:r>
              <a:rPr lang="en-US" sz="2000" dirty="0"/>
              <a:t>Lenin, who had been out of the country, was shocked still in war, when he returned.</a:t>
            </a:r>
          </a:p>
          <a:p>
            <a:r>
              <a:rPr lang="en-US" sz="2000" dirty="0"/>
              <a:t>Felt time was right for revolution.</a:t>
            </a:r>
          </a:p>
          <a:p>
            <a:r>
              <a:rPr lang="en-US" sz="2000" dirty="0"/>
              <a:t>November 6 </a:t>
            </a:r>
            <a:r>
              <a:rPr lang="en-US" sz="2000" dirty="0" smtClean="0"/>
              <a:t>the </a:t>
            </a:r>
            <a:r>
              <a:rPr lang="en-US" sz="2000" dirty="0"/>
              <a:t>Bolshevik Military Revolutionary Committee took control of the communications and police centers in Petrograd.  There was very little fighting.</a:t>
            </a:r>
          </a:p>
          <a:p>
            <a:r>
              <a:rPr lang="en-US" sz="2000" dirty="0"/>
              <a:t>All members of Provisional Government were arrested.  Kerensky escaped.</a:t>
            </a:r>
          </a:p>
          <a:p>
            <a:r>
              <a:rPr lang="en-US" sz="2000" dirty="0" smtClean="0"/>
              <a:t>Lenin found himself leading a party of more than 200,000 people, which claimed control of a state with more than 170 million inhabitants.</a:t>
            </a:r>
            <a:endParaRPr lang="en-US" sz="2000" dirty="0"/>
          </a:p>
        </p:txBody>
      </p:sp>
      <p:pic>
        <p:nvPicPr>
          <p:cNvPr id="7" name="Content Placeholder 6" descr="the-russian-revolution-1917-1923-also-known-as-the-october-revolution-led-by-vladimir-lenin.jpg"/>
          <p:cNvPicPr>
            <a:picLocks noGrp="1" noChangeAspect="1"/>
          </p:cNvPicPr>
          <p:nvPr>
            <p:ph sz="half" idx="2"/>
          </p:nvPr>
        </p:nvPicPr>
        <p:blipFill>
          <a:blip r:embed="rId3">
            <a:extLst>
              <a:ext uri="{28A0092B-C50C-407E-A947-70E740481C1C}">
                <a14:useLocalDpi xmlns:a14="http://schemas.microsoft.com/office/drawing/2010/main" val="0"/>
              </a:ext>
            </a:extLst>
          </a:blip>
          <a:srcRect t="-28782" b="-28782"/>
          <a:stretch>
            <a:fillRect/>
          </a:stretch>
        </p:blipFill>
        <p:spPr/>
      </p:pic>
    </p:spTree>
    <p:extLst>
      <p:ext uri="{BB962C8B-B14F-4D97-AF65-F5344CB8AC3E}">
        <p14:creationId xmlns:p14="http://schemas.microsoft.com/office/powerpoint/2010/main" val="4061417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141118" y="1199599"/>
            <a:ext cx="4354682" cy="5658401"/>
          </a:xfrm>
        </p:spPr>
        <p:txBody>
          <a:bodyPr>
            <a:normAutofit/>
          </a:bodyPr>
          <a:lstStyle/>
          <a:p>
            <a:pPr marL="0" indent="0">
              <a:buNone/>
            </a:pPr>
            <a:r>
              <a:rPr lang="en-US" sz="1800" dirty="0" smtClean="0"/>
              <a:t>Civil War</a:t>
            </a:r>
          </a:p>
          <a:p>
            <a:r>
              <a:rPr lang="en-US" sz="1800" dirty="0" smtClean="0"/>
              <a:t>Lenin made peace with Germany in the Treaty of Brest-Litovsk.</a:t>
            </a:r>
          </a:p>
        </p:txBody>
      </p:sp>
      <p:pic>
        <p:nvPicPr>
          <p:cNvPr id="6" name="Content Placeholder 5" descr="ToBL.JPG"/>
          <p:cNvPicPr>
            <a:picLocks noGrp="1" noChangeAspect="1"/>
          </p:cNvPicPr>
          <p:nvPr>
            <p:ph sz="half" idx="2"/>
          </p:nvPr>
        </p:nvPicPr>
        <p:blipFill>
          <a:blip r:embed="rId3">
            <a:extLst>
              <a:ext uri="{28A0092B-C50C-407E-A947-70E740481C1C}">
                <a14:useLocalDpi xmlns:a14="http://schemas.microsoft.com/office/drawing/2010/main" val="0"/>
              </a:ext>
            </a:extLst>
          </a:blip>
          <a:srcRect t="-17791" b="-17791"/>
          <a:stretch>
            <a:fillRect/>
          </a:stretch>
        </p:blipFill>
        <p:spPr/>
      </p:pic>
    </p:spTree>
    <p:extLst>
      <p:ext uri="{BB962C8B-B14F-4D97-AF65-F5344CB8AC3E}">
        <p14:creationId xmlns:p14="http://schemas.microsoft.com/office/powerpoint/2010/main" val="41606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The Russian Revolution</a:t>
            </a:r>
            <a:endParaRPr lang="en-US" dirty="0"/>
          </a:p>
        </p:txBody>
      </p:sp>
      <p:sp>
        <p:nvSpPr>
          <p:cNvPr id="3" name="Content Placeholder 2"/>
          <p:cNvSpPr>
            <a:spLocks noGrp="1"/>
          </p:cNvSpPr>
          <p:nvPr>
            <p:ph idx="1"/>
          </p:nvPr>
        </p:nvSpPr>
        <p:spPr/>
        <p:txBody>
          <a:bodyPr/>
          <a:lstStyle/>
          <a:p>
            <a:r>
              <a:rPr lang="en-US" dirty="0" smtClean="0"/>
              <a:t>The Romanovs</a:t>
            </a:r>
          </a:p>
          <a:p>
            <a:r>
              <a:rPr lang="en-US" dirty="0" smtClean="0"/>
              <a:t>Road to Revolution</a:t>
            </a:r>
          </a:p>
          <a:p>
            <a:r>
              <a:rPr lang="en-US" dirty="0" smtClean="0"/>
              <a:t>Revolution</a:t>
            </a:r>
            <a:endParaRPr lang="en-US" dirty="0"/>
          </a:p>
        </p:txBody>
      </p:sp>
    </p:spTree>
    <p:extLst>
      <p:ext uri="{BB962C8B-B14F-4D97-AF65-F5344CB8AC3E}">
        <p14:creationId xmlns:p14="http://schemas.microsoft.com/office/powerpoint/2010/main" val="31073795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141118" y="1199599"/>
            <a:ext cx="4354682" cy="5658401"/>
          </a:xfrm>
        </p:spPr>
        <p:txBody>
          <a:bodyPr>
            <a:normAutofit/>
          </a:bodyPr>
          <a:lstStyle/>
          <a:p>
            <a:pPr marL="0" indent="0">
              <a:buNone/>
            </a:pPr>
            <a:r>
              <a:rPr lang="en-US" sz="1800" dirty="0" smtClean="0"/>
              <a:t>Civil War</a:t>
            </a:r>
          </a:p>
          <a:p>
            <a:r>
              <a:rPr lang="en-US" sz="1800" dirty="0" smtClean="0"/>
              <a:t>Lenin made peace with Germany in the Treaty of Brest-Litovsk.</a:t>
            </a:r>
          </a:p>
          <a:p>
            <a:r>
              <a:rPr lang="en-US" sz="1800" dirty="0" smtClean="0"/>
              <a:t>A group of anti-Bolsheviks (aka the Whites)</a:t>
            </a:r>
          </a:p>
        </p:txBody>
      </p:sp>
      <p:pic>
        <p:nvPicPr>
          <p:cNvPr id="6" name="Content Placeholder 5" descr="15cossacks.jpeg"/>
          <p:cNvPicPr>
            <a:picLocks noGrp="1" noChangeAspect="1"/>
          </p:cNvPicPr>
          <p:nvPr>
            <p:ph sz="half" idx="2"/>
          </p:nvPr>
        </p:nvPicPr>
        <p:blipFill>
          <a:blip r:embed="rId3">
            <a:extLst>
              <a:ext uri="{28A0092B-C50C-407E-A947-70E740481C1C}">
                <a14:useLocalDpi xmlns:a14="http://schemas.microsoft.com/office/drawing/2010/main" val="0"/>
              </a:ext>
            </a:extLst>
          </a:blip>
          <a:srcRect t="-36472" b="-36472"/>
          <a:stretch>
            <a:fillRect/>
          </a:stretch>
        </p:blipFill>
        <p:spPr/>
      </p:pic>
    </p:spTree>
    <p:extLst>
      <p:ext uri="{BB962C8B-B14F-4D97-AF65-F5344CB8AC3E}">
        <p14:creationId xmlns:p14="http://schemas.microsoft.com/office/powerpoint/2010/main" val="647865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141118" y="1199599"/>
            <a:ext cx="4354682" cy="5658401"/>
          </a:xfrm>
        </p:spPr>
        <p:txBody>
          <a:bodyPr>
            <a:normAutofit/>
          </a:bodyPr>
          <a:lstStyle/>
          <a:p>
            <a:pPr marL="0" indent="0">
              <a:buNone/>
            </a:pPr>
            <a:r>
              <a:rPr lang="en-US" sz="1800" dirty="0"/>
              <a:t>Civil War</a:t>
            </a:r>
          </a:p>
          <a:p>
            <a:r>
              <a:rPr lang="en-US" sz="1800" dirty="0"/>
              <a:t>Lenin made peace with Germany in the Treaty of Brest-Litovsk.</a:t>
            </a:r>
          </a:p>
          <a:p>
            <a:r>
              <a:rPr lang="en-US" sz="1800" dirty="0"/>
              <a:t>A group of anti-Bolsheviks (aka the Whites) tried to get rid of Lenin and the Bolsheviks (aka the Reds)</a:t>
            </a:r>
          </a:p>
        </p:txBody>
      </p:sp>
      <p:pic>
        <p:nvPicPr>
          <p:cNvPr id="7" name="Content Placeholder 6" descr="Trotsky Red Army.jpg"/>
          <p:cNvPicPr>
            <a:picLocks noGrp="1" noChangeAspect="1"/>
          </p:cNvPicPr>
          <p:nvPr>
            <p:ph sz="half" idx="2"/>
          </p:nvPr>
        </p:nvPicPr>
        <p:blipFill>
          <a:blip r:embed="rId3">
            <a:extLst>
              <a:ext uri="{28A0092B-C50C-407E-A947-70E740481C1C}">
                <a14:useLocalDpi xmlns:a14="http://schemas.microsoft.com/office/drawing/2010/main" val="0"/>
              </a:ext>
            </a:extLst>
          </a:blip>
          <a:srcRect t="-37786" b="-37786"/>
          <a:stretch>
            <a:fillRect/>
          </a:stretch>
        </p:blipFill>
        <p:spPr/>
      </p:pic>
    </p:spTree>
    <p:extLst>
      <p:ext uri="{BB962C8B-B14F-4D97-AF65-F5344CB8AC3E}">
        <p14:creationId xmlns:p14="http://schemas.microsoft.com/office/powerpoint/2010/main" val="35978396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141118" y="1199599"/>
            <a:ext cx="4354682" cy="5658401"/>
          </a:xfrm>
        </p:spPr>
        <p:txBody>
          <a:bodyPr>
            <a:normAutofit/>
          </a:bodyPr>
          <a:lstStyle/>
          <a:p>
            <a:pPr marL="0" indent="0">
              <a:buNone/>
            </a:pPr>
            <a:r>
              <a:rPr lang="en-US" sz="1800" dirty="0"/>
              <a:t>Civil War</a:t>
            </a:r>
          </a:p>
          <a:p>
            <a:r>
              <a:rPr lang="en-US" sz="1800" dirty="0"/>
              <a:t>Lenin made peace with Germany in the Treaty of Brest-Litovsk.</a:t>
            </a:r>
          </a:p>
          <a:p>
            <a:r>
              <a:rPr lang="en-US" sz="1800" dirty="0"/>
              <a:t>A group of anti-Bolsheviks (aka the Whites) tried to get rid of Lenin and the Bolsheviks (aka the Reds)</a:t>
            </a:r>
          </a:p>
          <a:p>
            <a:r>
              <a:rPr lang="en-US" sz="1800" dirty="0" smtClean="0"/>
              <a:t>Lenin unleashed a reign of terror to suppress the Whites.  The Red Army and the </a:t>
            </a:r>
            <a:r>
              <a:rPr lang="en-US" sz="1800" dirty="0" err="1" smtClean="0"/>
              <a:t>Cheka</a:t>
            </a:r>
            <a:r>
              <a:rPr lang="en-US" sz="1800" dirty="0" smtClean="0"/>
              <a:t> (secret police) systematically destroyed the enemies of the revolution.  Prison camps and repressive terror harsher than Ivan the Terrible!</a:t>
            </a:r>
          </a:p>
        </p:txBody>
      </p:sp>
      <p:pic>
        <p:nvPicPr>
          <p:cNvPr id="6" name="Content Placeholder 5" descr="cheka-lenin-murderous-secret-police.jpg"/>
          <p:cNvPicPr>
            <a:picLocks noGrp="1" noChangeAspect="1"/>
          </p:cNvPicPr>
          <p:nvPr>
            <p:ph sz="half" idx="2"/>
          </p:nvPr>
        </p:nvPicPr>
        <p:blipFill>
          <a:blip r:embed="rId3">
            <a:extLst>
              <a:ext uri="{28A0092B-C50C-407E-A947-70E740481C1C}">
                <a14:useLocalDpi xmlns:a14="http://schemas.microsoft.com/office/drawing/2010/main" val="0"/>
              </a:ext>
            </a:extLst>
          </a:blip>
          <a:srcRect t="-6602" b="-6602"/>
          <a:stretch>
            <a:fillRect/>
          </a:stretch>
        </p:blipFill>
        <p:spPr/>
      </p:pic>
    </p:spTree>
    <p:extLst>
      <p:ext uri="{BB962C8B-B14F-4D97-AF65-F5344CB8AC3E}">
        <p14:creationId xmlns:p14="http://schemas.microsoft.com/office/powerpoint/2010/main" val="6627824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141118" y="1199599"/>
            <a:ext cx="4354682" cy="5658401"/>
          </a:xfrm>
        </p:spPr>
        <p:txBody>
          <a:bodyPr>
            <a:normAutofit/>
          </a:bodyPr>
          <a:lstStyle/>
          <a:p>
            <a:pPr marL="0" indent="0">
              <a:buNone/>
            </a:pPr>
            <a:r>
              <a:rPr lang="en-US" sz="1800" dirty="0"/>
              <a:t>Civil War</a:t>
            </a:r>
          </a:p>
          <a:p>
            <a:r>
              <a:rPr lang="en-US" sz="1800" dirty="0"/>
              <a:t>Lenin made peace with Germany in the Treaty of Brest-Litovsk.</a:t>
            </a:r>
          </a:p>
          <a:p>
            <a:r>
              <a:rPr lang="en-US" sz="1800" dirty="0"/>
              <a:t>A group of anti-Bolsheviks (aka the Whites) tried to get rid of Lenin and the Bolsheviks (aka the Reds)</a:t>
            </a:r>
          </a:p>
          <a:p>
            <a:r>
              <a:rPr lang="en-US" sz="1800" dirty="0" smtClean="0"/>
              <a:t>Lenin unleashed a reign of terror to suppress the Whites.  The Red Army and the </a:t>
            </a:r>
            <a:r>
              <a:rPr lang="en-US" sz="1800" dirty="0" err="1" smtClean="0"/>
              <a:t>Cheka</a:t>
            </a:r>
            <a:r>
              <a:rPr lang="en-US" sz="1800" dirty="0" smtClean="0"/>
              <a:t> (secret police) systematically destroyed the enemies of the revolution.  Prison camps and repressive terror harsher than Ivan the Terrible!</a:t>
            </a:r>
          </a:p>
          <a:p>
            <a:r>
              <a:rPr lang="en-US" sz="1800" dirty="0" smtClean="0"/>
              <a:t>To assure that the Romanovs would not rise again, the royal family was executed.</a:t>
            </a:r>
          </a:p>
        </p:txBody>
      </p:sp>
      <p:pic>
        <p:nvPicPr>
          <p:cNvPr id="6" name="Content Placeholder 5" descr="the_romanov_family_1913_by_iworshippatkaleta-d34ajum.png"/>
          <p:cNvPicPr>
            <a:picLocks noGrp="1" noChangeAspect="1"/>
          </p:cNvPicPr>
          <p:nvPr>
            <p:ph sz="half" idx="2"/>
          </p:nvPr>
        </p:nvPicPr>
        <p:blipFill>
          <a:blip r:embed="rId3">
            <a:extLst>
              <a:ext uri="{28A0092B-C50C-407E-A947-70E740481C1C}">
                <a14:useLocalDpi xmlns:a14="http://schemas.microsoft.com/office/drawing/2010/main" val="0"/>
              </a:ext>
            </a:extLst>
          </a:blip>
          <a:srcRect t="-18081" b="-18081"/>
          <a:stretch>
            <a:fillRect/>
          </a:stretch>
        </p:blipFill>
        <p:spPr/>
      </p:pic>
    </p:spTree>
    <p:extLst>
      <p:ext uri="{BB962C8B-B14F-4D97-AF65-F5344CB8AC3E}">
        <p14:creationId xmlns:p14="http://schemas.microsoft.com/office/powerpoint/2010/main" val="6627824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Revolution</a:t>
            </a:r>
            <a:endParaRPr lang="en-US" dirty="0"/>
          </a:p>
        </p:txBody>
      </p:sp>
      <p:sp>
        <p:nvSpPr>
          <p:cNvPr id="3" name="Content Placeholder 2"/>
          <p:cNvSpPr>
            <a:spLocks noGrp="1"/>
          </p:cNvSpPr>
          <p:nvPr>
            <p:ph sz="half" idx="1"/>
          </p:nvPr>
        </p:nvSpPr>
        <p:spPr>
          <a:xfrm>
            <a:off x="141118" y="1199599"/>
            <a:ext cx="4354682" cy="5658401"/>
          </a:xfrm>
        </p:spPr>
        <p:txBody>
          <a:bodyPr>
            <a:normAutofit lnSpcReduction="10000"/>
          </a:bodyPr>
          <a:lstStyle/>
          <a:p>
            <a:pPr marL="0" indent="0">
              <a:buNone/>
            </a:pPr>
            <a:r>
              <a:rPr lang="en-US" sz="1800" dirty="0"/>
              <a:t>Civil War</a:t>
            </a:r>
          </a:p>
          <a:p>
            <a:r>
              <a:rPr lang="en-US" sz="1800" dirty="0"/>
              <a:t>Lenin made peace with Germany in the Treaty of Brest-Litovsk.</a:t>
            </a:r>
          </a:p>
          <a:p>
            <a:r>
              <a:rPr lang="en-US" sz="1800" dirty="0"/>
              <a:t>A group of anti-Bolsheviks (aka the Whites) tried to get rid of Lenin and the Bolsheviks (aka the Reds)</a:t>
            </a:r>
          </a:p>
          <a:p>
            <a:r>
              <a:rPr lang="en-US" sz="1800" dirty="0" smtClean="0"/>
              <a:t>Lenin unleashed a reign of terror to suppress the Whites.  The Red Army and the </a:t>
            </a:r>
            <a:r>
              <a:rPr lang="en-US" sz="1800" dirty="0" err="1" smtClean="0"/>
              <a:t>Cheka</a:t>
            </a:r>
            <a:r>
              <a:rPr lang="en-US" sz="1800" dirty="0" smtClean="0"/>
              <a:t> (secret police) systematically destroyed the enemies of the revolution.  Prison camps and repressive terror harsher than Ivan the Terrible!</a:t>
            </a:r>
          </a:p>
          <a:p>
            <a:r>
              <a:rPr lang="en-US" sz="1800" dirty="0" smtClean="0"/>
              <a:t>To assure that the Romanovs would not rise again, the royal family was executed.</a:t>
            </a:r>
          </a:p>
          <a:p>
            <a:r>
              <a:rPr lang="en-US" sz="1800" dirty="0" smtClean="0"/>
              <a:t>The Whites had help from the Allies (because perhaps the Whites would re-enter the war)… until the end of the war and Allied intervention in Russia ceased.  </a:t>
            </a:r>
            <a:endParaRPr lang="en-US" sz="1800" dirty="0"/>
          </a:p>
          <a:p>
            <a:r>
              <a:rPr lang="en-US" sz="1800" dirty="0" smtClean="0"/>
              <a:t>By 1920, the Bolsheviks put an end to White resistance.  Most supporters of the Whites left Russia.</a:t>
            </a:r>
            <a:endParaRPr lang="en-US" sz="1800" dirty="0"/>
          </a:p>
        </p:txBody>
      </p:sp>
      <p:pic>
        <p:nvPicPr>
          <p:cNvPr id="6" name="Content Placeholder 5" descr="lenin.jpg"/>
          <p:cNvPicPr>
            <a:picLocks noGrp="1" noChangeAspect="1"/>
          </p:cNvPicPr>
          <p:nvPr>
            <p:ph sz="half" idx="2"/>
          </p:nvPr>
        </p:nvPicPr>
        <p:blipFill>
          <a:blip r:embed="rId3">
            <a:extLst>
              <a:ext uri="{28A0092B-C50C-407E-A947-70E740481C1C}">
                <a14:useLocalDpi xmlns:a14="http://schemas.microsoft.com/office/drawing/2010/main" val="0"/>
              </a:ext>
            </a:extLst>
          </a:blip>
          <a:srcRect l="-12630" r="-12630"/>
          <a:stretch>
            <a:fillRect/>
          </a:stretch>
        </p:blipFill>
        <p:spPr/>
      </p:pic>
    </p:spTree>
    <p:extLst>
      <p:ext uri="{BB962C8B-B14F-4D97-AF65-F5344CB8AC3E}">
        <p14:creationId xmlns:p14="http://schemas.microsoft.com/office/powerpoint/2010/main" val="66278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1"/>
            <a:ext cx="8229600" cy="5257800"/>
          </a:xfrm>
        </p:spPr>
        <p:txBody>
          <a:bodyPr>
            <a:normAutofit fontScale="77500" lnSpcReduction="20000"/>
          </a:bodyPr>
          <a:lstStyle/>
          <a:p>
            <a:r>
              <a:rPr lang="en-US" dirty="0" smtClean="0"/>
              <a:t>Tsarist Russia entered World War I as an absolute monarchy with sharp class divisions between the nobility and the peasants.</a:t>
            </a:r>
          </a:p>
          <a:p>
            <a:r>
              <a:rPr lang="en-US" dirty="0" smtClean="0"/>
              <a:t>The grievances of workers and peasants were not resolved by the Tsar.</a:t>
            </a:r>
          </a:p>
          <a:p>
            <a:r>
              <a:rPr lang="en-US" dirty="0" smtClean="0"/>
              <a:t>Causes of 1917 Revolutions:</a:t>
            </a:r>
          </a:p>
          <a:p>
            <a:pPr lvl="2"/>
            <a:r>
              <a:rPr lang="en-US" dirty="0" smtClean="0"/>
              <a:t>Defeat in war with Japan in 1905</a:t>
            </a:r>
          </a:p>
          <a:p>
            <a:pPr lvl="2"/>
            <a:r>
              <a:rPr lang="en-US" dirty="0" smtClean="0"/>
              <a:t>Landless peasantry</a:t>
            </a:r>
          </a:p>
          <a:p>
            <a:pPr lvl="2"/>
            <a:r>
              <a:rPr lang="en-US" dirty="0" smtClean="0"/>
              <a:t>Incompetence of Tsar Nicholas II</a:t>
            </a:r>
          </a:p>
          <a:p>
            <a:pPr lvl="2"/>
            <a:r>
              <a:rPr lang="en-US" dirty="0" smtClean="0"/>
              <a:t>Military defeats and high casualties in World War I</a:t>
            </a:r>
          </a:p>
          <a:p>
            <a:r>
              <a:rPr lang="en-US" dirty="0" smtClean="0"/>
              <a:t>Inadequate administration in World War I led to revolution and an unsuccessful provisional government.</a:t>
            </a:r>
          </a:p>
          <a:p>
            <a:r>
              <a:rPr lang="en-US" dirty="0" smtClean="0"/>
              <a:t>A second revolution by the Bolsheviks created the communist state that ultimately became the U.S.S.R.</a:t>
            </a:r>
            <a:endParaRPr lang="en-US" dirty="0"/>
          </a:p>
        </p:txBody>
      </p:sp>
    </p:spTree>
    <p:extLst>
      <p:ext uri="{BB962C8B-B14F-4D97-AF65-F5344CB8AC3E}">
        <p14:creationId xmlns:p14="http://schemas.microsoft.com/office/powerpoint/2010/main" val="198627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084194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694194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523927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The Romanovs</a:t>
            </a:r>
            <a:endParaRPr lang="en-US"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dirty="0" smtClean="0"/>
              <a:t>Nicholas II</a:t>
            </a:r>
          </a:p>
          <a:p>
            <a:r>
              <a:rPr lang="en-US" dirty="0" smtClean="0"/>
              <a:t>Son of Alexander III</a:t>
            </a:r>
          </a:p>
          <a:p>
            <a:r>
              <a:rPr lang="en-US" dirty="0" smtClean="0"/>
              <a:t>A highly sensitive man who preferred to be with his family than involve himself in the day-to-day running of his nation.</a:t>
            </a:r>
          </a:p>
          <a:p>
            <a:r>
              <a:rPr lang="en-US" dirty="0" smtClean="0"/>
              <a:t>He was frequently bullied into doing things by his overbearing wife, Alexandra</a:t>
            </a:r>
          </a:p>
          <a:p>
            <a:endParaRPr lang="en-US" dirty="0" smtClean="0"/>
          </a:p>
          <a:p>
            <a:endParaRPr lang="en-US" dirty="0"/>
          </a:p>
        </p:txBody>
      </p:sp>
      <p:pic>
        <p:nvPicPr>
          <p:cNvPr id="6" name="Content Placeholder 5" descr="tsar-nicholas-ii-russia.jpg"/>
          <p:cNvPicPr>
            <a:picLocks noGrp="1" noChangeAspect="1"/>
          </p:cNvPicPr>
          <p:nvPr>
            <p:ph sz="half" idx="2"/>
          </p:nvPr>
        </p:nvPicPr>
        <p:blipFill>
          <a:blip r:embed="rId3">
            <a:extLst>
              <a:ext uri="{28A0092B-C50C-407E-A947-70E740481C1C}">
                <a14:useLocalDpi xmlns:a14="http://schemas.microsoft.com/office/drawing/2010/main" val="0"/>
              </a:ext>
            </a:extLst>
          </a:blip>
          <a:srcRect l="-11930" r="-11930"/>
          <a:stretch>
            <a:fillRect/>
          </a:stretch>
        </p:blipFill>
        <p:spPr/>
      </p:pic>
    </p:spTree>
    <p:extLst>
      <p:ext uri="{BB962C8B-B14F-4D97-AF65-F5344CB8AC3E}">
        <p14:creationId xmlns:p14="http://schemas.microsoft.com/office/powerpoint/2010/main" val="330901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The Romanovs</a:t>
            </a:r>
            <a:endParaRPr lang="en-US" dirty="0"/>
          </a:p>
        </p:txBody>
      </p:sp>
      <p:sp>
        <p:nvSpPr>
          <p:cNvPr id="3" name="Content Placeholder 2"/>
          <p:cNvSpPr>
            <a:spLocks noGrp="1"/>
          </p:cNvSpPr>
          <p:nvPr>
            <p:ph sz="half" idx="1"/>
          </p:nvPr>
        </p:nvSpPr>
        <p:spPr>
          <a:xfrm>
            <a:off x="457200" y="1130968"/>
            <a:ext cx="4788568" cy="5727032"/>
          </a:xfrm>
        </p:spPr>
        <p:txBody>
          <a:bodyPr>
            <a:normAutofit fontScale="92500" lnSpcReduction="20000"/>
          </a:bodyPr>
          <a:lstStyle/>
          <a:p>
            <a:pPr marL="0" indent="0">
              <a:buNone/>
            </a:pPr>
            <a:r>
              <a:rPr lang="en-US" dirty="0" smtClean="0"/>
              <a:t>Alexandra</a:t>
            </a:r>
          </a:p>
          <a:p>
            <a:r>
              <a:rPr lang="en-US" dirty="0" smtClean="0"/>
              <a:t>Nicholas II married Princess Alexandra in 1894.  </a:t>
            </a:r>
          </a:p>
          <a:p>
            <a:r>
              <a:rPr lang="en-US" dirty="0" smtClean="0"/>
              <a:t>She was the grand-daughter of Queen Victoria.</a:t>
            </a:r>
          </a:p>
          <a:p>
            <a:r>
              <a:rPr lang="en-US" dirty="0" smtClean="0"/>
              <a:t>She was a strong supporter of </a:t>
            </a:r>
            <a:r>
              <a:rPr lang="en-US" dirty="0" err="1" smtClean="0"/>
              <a:t>Russification</a:t>
            </a:r>
            <a:endParaRPr lang="en-US" dirty="0" smtClean="0"/>
          </a:p>
          <a:p>
            <a:pPr lvl="1"/>
            <a:r>
              <a:rPr lang="en-US" dirty="0" smtClean="0"/>
              <a:t>Everyone within the empire should be Russian – in both culture and religion.</a:t>
            </a:r>
          </a:p>
          <a:p>
            <a:r>
              <a:rPr lang="en-US" dirty="0" smtClean="0"/>
              <a:t>Was never popular in Russia.  Her personality upset and angered many people.</a:t>
            </a:r>
          </a:p>
          <a:p>
            <a:r>
              <a:rPr lang="en-US" dirty="0" smtClean="0"/>
              <a:t>Determined to produce a male heir to the Romanov dynasty.</a:t>
            </a:r>
          </a:p>
          <a:p>
            <a:pPr marL="0" indent="0">
              <a:buNone/>
            </a:pPr>
            <a:endParaRPr lang="en-US" dirty="0"/>
          </a:p>
        </p:txBody>
      </p:sp>
      <p:pic>
        <p:nvPicPr>
          <p:cNvPr id="7" name="Content Placeholder 6" descr="8391065_109591757455.jpg"/>
          <p:cNvPicPr>
            <a:picLocks noGrp="1" noChangeAspect="1"/>
          </p:cNvPicPr>
          <p:nvPr>
            <p:ph sz="half" idx="2"/>
          </p:nvPr>
        </p:nvPicPr>
        <p:blipFill>
          <a:blip r:embed="rId3">
            <a:extLst>
              <a:ext uri="{28A0092B-C50C-407E-A947-70E740481C1C}">
                <a14:useLocalDpi xmlns:a14="http://schemas.microsoft.com/office/drawing/2010/main" val="0"/>
              </a:ext>
            </a:extLst>
          </a:blip>
          <a:srcRect l="-22116" r="-22116"/>
          <a:stretch>
            <a:fillRect/>
          </a:stretch>
        </p:blipFill>
        <p:spPr/>
      </p:pic>
    </p:spTree>
    <p:extLst>
      <p:ext uri="{BB962C8B-B14F-4D97-AF65-F5344CB8AC3E}">
        <p14:creationId xmlns:p14="http://schemas.microsoft.com/office/powerpoint/2010/main" val="372335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The Romanovs</a:t>
            </a:r>
            <a:endParaRPr lang="en-US" dirty="0"/>
          </a:p>
        </p:txBody>
      </p:sp>
      <p:sp>
        <p:nvSpPr>
          <p:cNvPr id="3" name="Content Placeholder 2"/>
          <p:cNvSpPr>
            <a:spLocks noGrp="1"/>
          </p:cNvSpPr>
          <p:nvPr>
            <p:ph sz="half" idx="1"/>
          </p:nvPr>
        </p:nvSpPr>
        <p:spPr>
          <a:xfrm>
            <a:off x="457200" y="1600201"/>
            <a:ext cx="4038600" cy="5257800"/>
          </a:xfrm>
        </p:spPr>
        <p:txBody>
          <a:bodyPr>
            <a:normAutofit fontScale="92500"/>
          </a:bodyPr>
          <a:lstStyle/>
          <a:p>
            <a:pPr marL="0" indent="0">
              <a:buNone/>
            </a:pPr>
            <a:r>
              <a:rPr lang="en-US" dirty="0" smtClean="0"/>
              <a:t>Alexis</a:t>
            </a:r>
          </a:p>
          <a:p>
            <a:r>
              <a:rPr lang="en-US" dirty="0" smtClean="0"/>
              <a:t>In 1904, amidst much celebration, Alexis was born. </a:t>
            </a:r>
          </a:p>
          <a:p>
            <a:r>
              <a:rPr lang="en-US" dirty="0" smtClean="0"/>
              <a:t>However, Alexis was diagnosed as a hemophiliac and was not expected to live long.</a:t>
            </a:r>
          </a:p>
          <a:p>
            <a:r>
              <a:rPr lang="en-US" dirty="0" smtClean="0"/>
              <a:t>Both parents devoted much time to the boy and left the government of Russia to others.</a:t>
            </a:r>
            <a:endParaRPr lang="en-US" dirty="0"/>
          </a:p>
        </p:txBody>
      </p:sp>
      <p:pic>
        <p:nvPicPr>
          <p:cNvPr id="6" name="Content Placeholder 5" descr="iraird.jpeg"/>
          <p:cNvPicPr>
            <a:picLocks noGrp="1" noChangeAspect="1"/>
          </p:cNvPicPr>
          <p:nvPr>
            <p:ph sz="half" idx="2"/>
          </p:nvPr>
        </p:nvPicPr>
        <p:blipFill>
          <a:blip r:embed="rId3">
            <a:extLst>
              <a:ext uri="{28A0092B-C50C-407E-A947-70E740481C1C}">
                <a14:useLocalDpi xmlns:a14="http://schemas.microsoft.com/office/drawing/2010/main" val="0"/>
              </a:ext>
            </a:extLst>
          </a:blip>
          <a:srcRect l="-6537" r="-6537"/>
          <a:stretch>
            <a:fillRect/>
          </a:stretch>
        </p:blipFill>
        <p:spPr/>
      </p:pic>
    </p:spTree>
    <p:extLst>
      <p:ext uri="{BB962C8B-B14F-4D97-AF65-F5344CB8AC3E}">
        <p14:creationId xmlns:p14="http://schemas.microsoft.com/office/powerpoint/2010/main" val="184388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The Romanovs</a:t>
            </a:r>
            <a:endParaRPr lang="en-US" dirty="0"/>
          </a:p>
        </p:txBody>
      </p:sp>
      <p:sp>
        <p:nvSpPr>
          <p:cNvPr id="3" name="Content Placeholder 2"/>
          <p:cNvSpPr>
            <a:spLocks noGrp="1"/>
          </p:cNvSpPr>
          <p:nvPr>
            <p:ph sz="half" idx="1"/>
          </p:nvPr>
        </p:nvSpPr>
        <p:spPr>
          <a:xfrm>
            <a:off x="1" y="1034716"/>
            <a:ext cx="5005136" cy="6667304"/>
          </a:xfrm>
        </p:spPr>
        <p:txBody>
          <a:bodyPr>
            <a:noAutofit/>
          </a:bodyPr>
          <a:lstStyle/>
          <a:p>
            <a:pPr marL="0" indent="0">
              <a:buNone/>
            </a:pPr>
            <a:r>
              <a:rPr lang="en-US" sz="2000" dirty="0" smtClean="0"/>
              <a:t>Rule</a:t>
            </a:r>
          </a:p>
          <a:p>
            <a:r>
              <a:rPr lang="en-US" sz="2000" dirty="0" smtClean="0"/>
              <a:t>After years of repression under Alexander III, Russians hoped for a new start under Nicholas.</a:t>
            </a:r>
          </a:p>
          <a:p>
            <a:r>
              <a:rPr lang="en-US" sz="2000" dirty="0" smtClean="0"/>
              <a:t>But his reign got off to a bad start from the first day.</a:t>
            </a:r>
            <a:r>
              <a:rPr lang="en-US" sz="2000" dirty="0"/>
              <a:t> </a:t>
            </a:r>
            <a:r>
              <a:rPr lang="en-US" sz="2000" dirty="0" smtClean="0"/>
              <a:t> </a:t>
            </a:r>
          </a:p>
        </p:txBody>
      </p:sp>
      <p:pic>
        <p:nvPicPr>
          <p:cNvPr id="6" name="Content Placeholder 5" descr="tsar-nicholas-ii-russia.jpg"/>
          <p:cNvPicPr>
            <a:picLocks noGrp="1" noChangeAspect="1"/>
          </p:cNvPicPr>
          <p:nvPr>
            <p:ph sz="half" idx="2"/>
          </p:nvPr>
        </p:nvPicPr>
        <p:blipFill>
          <a:blip r:embed="rId3">
            <a:extLst>
              <a:ext uri="{28A0092B-C50C-407E-A947-70E740481C1C}">
                <a14:useLocalDpi xmlns:a14="http://schemas.microsoft.com/office/drawing/2010/main" val="0"/>
              </a:ext>
            </a:extLst>
          </a:blip>
          <a:srcRect l="-11930" r="-11930"/>
          <a:stretch>
            <a:fillRect/>
          </a:stretch>
        </p:blipFill>
        <p:spPr/>
      </p:pic>
    </p:spTree>
    <p:extLst>
      <p:ext uri="{BB962C8B-B14F-4D97-AF65-F5344CB8AC3E}">
        <p14:creationId xmlns:p14="http://schemas.microsoft.com/office/powerpoint/2010/main" val="31840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The Romanovs</a:t>
            </a:r>
            <a:endParaRPr lang="en-US" dirty="0"/>
          </a:p>
        </p:txBody>
      </p:sp>
      <p:sp>
        <p:nvSpPr>
          <p:cNvPr id="3" name="Content Placeholder 2"/>
          <p:cNvSpPr>
            <a:spLocks noGrp="1"/>
          </p:cNvSpPr>
          <p:nvPr>
            <p:ph sz="half" idx="1"/>
          </p:nvPr>
        </p:nvSpPr>
        <p:spPr>
          <a:xfrm>
            <a:off x="1" y="1034716"/>
            <a:ext cx="5005136" cy="5823284"/>
          </a:xfrm>
        </p:spPr>
        <p:txBody>
          <a:bodyPr>
            <a:noAutofit/>
          </a:bodyPr>
          <a:lstStyle/>
          <a:p>
            <a:pPr marL="0" indent="0">
              <a:buNone/>
            </a:pPr>
            <a:r>
              <a:rPr lang="en-US" sz="2000" dirty="0" smtClean="0"/>
              <a:t>Rule</a:t>
            </a:r>
          </a:p>
          <a:p>
            <a:r>
              <a:rPr lang="en-US" sz="2000" dirty="0" smtClean="0"/>
              <a:t>After years of repression under Alexander III, Russians hoped for a new start under Nicholas.</a:t>
            </a:r>
          </a:p>
          <a:p>
            <a:r>
              <a:rPr lang="en-US" sz="2000" dirty="0" smtClean="0"/>
              <a:t>But his reign got off to a bad start from the first day.</a:t>
            </a:r>
            <a:r>
              <a:rPr lang="en-US" sz="2000" dirty="0"/>
              <a:t> </a:t>
            </a:r>
            <a:r>
              <a:rPr lang="en-US" sz="2000" dirty="0" smtClean="0"/>
              <a:t> Coronation, 1894.</a:t>
            </a:r>
          </a:p>
          <a:p>
            <a:pPr lvl="1"/>
            <a:r>
              <a:rPr lang="en-US" sz="2000" dirty="0" smtClean="0"/>
              <a:t>Large crowd</a:t>
            </a:r>
          </a:p>
          <a:p>
            <a:pPr lvl="1"/>
            <a:r>
              <a:rPr lang="en-US" sz="2000" dirty="0" smtClean="0"/>
              <a:t>Stampede and 1,300 were crushed to death.</a:t>
            </a:r>
          </a:p>
          <a:p>
            <a:pPr lvl="1"/>
            <a:r>
              <a:rPr lang="en-US" sz="2000" dirty="0" smtClean="0"/>
              <a:t>Nicholas and Alexandra acted as if nothing happened and attended the coronation ball that evening.</a:t>
            </a:r>
          </a:p>
          <a:p>
            <a:r>
              <a:rPr lang="en-US" sz="2000" dirty="0" smtClean="0"/>
              <a:t>Continued father’s harsh policies; kept many of his father’s ministers.</a:t>
            </a:r>
          </a:p>
        </p:txBody>
      </p:sp>
      <p:pic>
        <p:nvPicPr>
          <p:cNvPr id="7" name="Content Placeholder 5" descr="220px-Coronation_of_Nicholas_II.jpg"/>
          <p:cNvPicPr>
            <a:picLocks noGrp="1" noChangeAspect="1"/>
          </p:cNvPicPr>
          <p:nvPr>
            <p:ph sz="half" idx="2"/>
          </p:nvPr>
        </p:nvPicPr>
        <p:blipFill>
          <a:blip r:embed="rId3">
            <a:extLst>
              <a:ext uri="{28A0092B-C50C-407E-A947-70E740481C1C}">
                <a14:useLocalDpi xmlns:a14="http://schemas.microsoft.com/office/drawing/2010/main" val="0"/>
              </a:ext>
            </a:extLst>
          </a:blip>
          <a:srcRect t="-24712" b="-24712"/>
          <a:stretch>
            <a:fillRect/>
          </a:stretch>
        </p:blipFill>
        <p:spPr>
          <a:xfrm>
            <a:off x="4939941" y="1034716"/>
            <a:ext cx="4251441" cy="4764505"/>
          </a:xfrm>
        </p:spPr>
      </p:pic>
      <p:sp>
        <p:nvSpPr>
          <p:cNvPr id="4" name="TextBox 3"/>
          <p:cNvSpPr txBox="1"/>
          <p:nvPr/>
        </p:nvSpPr>
        <p:spPr>
          <a:xfrm>
            <a:off x="9694" y="5773689"/>
            <a:ext cx="8924444"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Industrialization, which had only just recently begun, started to create serious problems in the cities.  Authorities were dealing with it… but they were ill-equipped to deal with it.</a:t>
            </a:r>
          </a:p>
          <a:p>
            <a:endParaRPr lang="en-US" sz="2000" dirty="0"/>
          </a:p>
        </p:txBody>
      </p:sp>
    </p:spTree>
    <p:extLst>
      <p:ext uri="{BB962C8B-B14F-4D97-AF65-F5344CB8AC3E}">
        <p14:creationId xmlns:p14="http://schemas.microsoft.com/office/powerpoint/2010/main" val="280686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thing.jpe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756181"/>
            <a:ext cx="9144001" cy="8458201"/>
          </a:xfrm>
          <a:prstGeom prst="rect">
            <a:avLst/>
          </a:prstGeom>
        </p:spPr>
      </p:pic>
      <p:sp>
        <p:nvSpPr>
          <p:cNvPr id="2" name="Title 1"/>
          <p:cNvSpPr>
            <a:spLocks noGrp="1"/>
          </p:cNvSpPr>
          <p:nvPr>
            <p:ph type="title"/>
          </p:nvPr>
        </p:nvSpPr>
        <p:spPr/>
        <p:txBody>
          <a:bodyPr/>
          <a:lstStyle/>
          <a:p>
            <a:r>
              <a:rPr lang="en-US" dirty="0" smtClean="0"/>
              <a:t>The Road to Revolution</a:t>
            </a:r>
            <a:endParaRPr lang="en-US" dirty="0"/>
          </a:p>
        </p:txBody>
      </p:sp>
      <p:sp>
        <p:nvSpPr>
          <p:cNvPr id="3" name="Content Placeholder 2"/>
          <p:cNvSpPr>
            <a:spLocks noGrp="1"/>
          </p:cNvSpPr>
          <p:nvPr>
            <p:ph sz="half" idx="1"/>
          </p:nvPr>
        </p:nvSpPr>
        <p:spPr>
          <a:xfrm>
            <a:off x="457200" y="1600200"/>
            <a:ext cx="4038600" cy="4838823"/>
          </a:xfrm>
        </p:spPr>
        <p:txBody>
          <a:bodyPr>
            <a:normAutofit fontScale="92500" lnSpcReduction="20000"/>
          </a:bodyPr>
          <a:lstStyle/>
          <a:p>
            <a:pPr marL="0" indent="0">
              <a:buNone/>
            </a:pPr>
            <a:r>
              <a:rPr lang="en-US" dirty="0" smtClean="0"/>
              <a:t>The Russo-Japanese War</a:t>
            </a:r>
          </a:p>
          <a:p>
            <a:r>
              <a:rPr lang="en-US" dirty="0" smtClean="0"/>
              <a:t>1904-1905</a:t>
            </a:r>
          </a:p>
          <a:p>
            <a:r>
              <a:rPr lang="en-US" dirty="0" smtClean="0"/>
              <a:t>War was an attempt to divert people’s attention away from difficult domestic issues.</a:t>
            </a:r>
          </a:p>
          <a:p>
            <a:r>
              <a:rPr lang="en-US" dirty="0" smtClean="0"/>
              <a:t>Fought Japan over profitable ports in the east.</a:t>
            </a:r>
          </a:p>
          <a:p>
            <a:r>
              <a:rPr lang="en-US" dirty="0" smtClean="0"/>
              <a:t>War was a disaster.  Russia lost.</a:t>
            </a:r>
          </a:p>
          <a:p>
            <a:r>
              <a:rPr lang="en-US" dirty="0" smtClean="0"/>
              <a:t>News created further social unrest.</a:t>
            </a:r>
            <a:endParaRPr lang="en-US" dirty="0"/>
          </a:p>
        </p:txBody>
      </p:sp>
      <p:pic>
        <p:nvPicPr>
          <p:cNvPr id="6" name="Content Placeholder 5" descr="2000_458_l.jpg"/>
          <p:cNvPicPr>
            <a:picLocks noGrp="1" noChangeAspect="1"/>
          </p:cNvPicPr>
          <p:nvPr>
            <p:ph sz="half" idx="2"/>
          </p:nvPr>
        </p:nvPicPr>
        <p:blipFill>
          <a:blip r:embed="rId3">
            <a:extLst>
              <a:ext uri="{28A0092B-C50C-407E-A947-70E740481C1C}">
                <a14:useLocalDpi xmlns:a14="http://schemas.microsoft.com/office/drawing/2010/main" val="0"/>
              </a:ext>
            </a:extLst>
          </a:blip>
          <a:srcRect t="-61464" b="-61464"/>
          <a:stretch>
            <a:fillRect/>
          </a:stretch>
        </p:blipFill>
        <p:spPr/>
      </p:pic>
    </p:spTree>
    <p:extLst>
      <p:ext uri="{BB962C8B-B14F-4D97-AF65-F5344CB8AC3E}">
        <p14:creationId xmlns:p14="http://schemas.microsoft.com/office/powerpoint/2010/main" val="8036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4211</TotalTime>
  <Words>2385</Words>
  <Application>Microsoft Office PowerPoint</Application>
  <PresentationFormat>On-screen Show (4:3)</PresentationFormat>
  <Paragraphs>204</Paragraphs>
  <Slides>38</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Do Now: Grab today’s Agenda (8:5). Watch!</vt:lpstr>
      <vt:lpstr>Objective: The Russian Revolution</vt:lpstr>
      <vt:lpstr>The Russian Revolution</vt:lpstr>
      <vt:lpstr>The Romanovs</vt:lpstr>
      <vt:lpstr>The Romanovs</vt:lpstr>
      <vt:lpstr>The Romanovs</vt:lpstr>
      <vt:lpstr>The Romanovs</vt:lpstr>
      <vt:lpstr>The Romanovs</vt:lpstr>
      <vt:lpstr>The Road to Revolution</vt:lpstr>
      <vt:lpstr>Road to Revolution</vt:lpstr>
      <vt:lpstr>Road to Revolution</vt:lpstr>
      <vt:lpstr>Road to Revolution</vt:lpstr>
      <vt:lpstr>Road to Revolution</vt:lpstr>
      <vt:lpstr>Revolution</vt:lpstr>
      <vt:lpstr>Revolution</vt:lpstr>
      <vt:lpstr>Revolution </vt:lpstr>
      <vt:lpstr>Revolution</vt:lpstr>
      <vt:lpstr>Revolution</vt:lpstr>
      <vt:lpstr>Revolution</vt:lpstr>
      <vt:lpstr>Revolution</vt:lpstr>
      <vt:lpstr>Revolution</vt:lpstr>
      <vt:lpstr>Revolution</vt:lpstr>
      <vt:lpstr>Revolution</vt:lpstr>
      <vt:lpstr>Revolution</vt:lpstr>
      <vt:lpstr>Revolution</vt:lpstr>
      <vt:lpstr>Revolution</vt:lpstr>
      <vt:lpstr>Revolution</vt:lpstr>
      <vt:lpstr>Revolution</vt:lpstr>
      <vt:lpstr>Revolution</vt:lpstr>
      <vt:lpstr>Revolution</vt:lpstr>
      <vt:lpstr>Revolution</vt:lpstr>
      <vt:lpstr>Revolution</vt:lpstr>
      <vt:lpstr>Revolution</vt:lpstr>
      <vt:lpstr>Revolution</vt:lpstr>
      <vt:lpstr>Conclusion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Nicholas II</dc:title>
  <dc:creator>HANA Hecht</dc:creator>
  <cp:lastModifiedBy>Hana A. Hecht (hahecht)</cp:lastModifiedBy>
  <cp:revision>41</cp:revision>
  <dcterms:created xsi:type="dcterms:W3CDTF">2013-03-04T18:54:21Z</dcterms:created>
  <dcterms:modified xsi:type="dcterms:W3CDTF">2016-02-25T17:23:14Z</dcterms:modified>
</cp:coreProperties>
</file>