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08" r:id="rId3"/>
    <p:sldId id="260" r:id="rId4"/>
    <p:sldId id="261" r:id="rId5"/>
    <p:sldId id="295" r:id="rId6"/>
    <p:sldId id="296" r:id="rId7"/>
    <p:sldId id="306" r:id="rId8"/>
    <p:sldId id="307" r:id="rId9"/>
    <p:sldId id="297" r:id="rId10"/>
    <p:sldId id="298" r:id="rId11"/>
    <p:sldId id="299" r:id="rId12"/>
    <p:sldId id="300" r:id="rId13"/>
    <p:sldId id="301" r:id="rId14"/>
    <p:sldId id="303" r:id="rId15"/>
    <p:sldId id="305" r:id="rId16"/>
    <p:sldId id="256" r:id="rId17"/>
    <p:sldId id="257" r:id="rId18"/>
    <p:sldId id="25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BAC190-F46B-40FD-AA6B-00F90585BE2C}"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39232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AC190-F46B-40FD-AA6B-00F90585BE2C}"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404387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AC190-F46B-40FD-AA6B-00F90585BE2C}"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165743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AC190-F46B-40FD-AA6B-00F90585BE2C}"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125406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AC190-F46B-40FD-AA6B-00F90585BE2C}"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386583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BAC190-F46B-40FD-AA6B-00F90585BE2C}"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4098379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BAC190-F46B-40FD-AA6B-00F90585BE2C}" type="datetimeFigureOut">
              <a:rPr lang="en-US" smtClean="0"/>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298597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BAC190-F46B-40FD-AA6B-00F90585BE2C}" type="datetimeFigureOut">
              <a:rPr lang="en-US" smtClean="0"/>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341050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AC190-F46B-40FD-AA6B-00F90585BE2C}" type="datetimeFigureOut">
              <a:rPr lang="en-US" smtClean="0"/>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42377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AC190-F46B-40FD-AA6B-00F90585BE2C}"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3782359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AC190-F46B-40FD-AA6B-00F90585BE2C}"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61CC9-E532-4AAB-9AC1-E19F4C2F17DE}" type="slidenum">
              <a:rPr lang="en-US" smtClean="0"/>
              <a:t>‹#›</a:t>
            </a:fld>
            <a:endParaRPr lang="en-US"/>
          </a:p>
        </p:txBody>
      </p:sp>
    </p:spTree>
    <p:extLst>
      <p:ext uri="{BB962C8B-B14F-4D97-AF65-F5344CB8AC3E}">
        <p14:creationId xmlns:p14="http://schemas.microsoft.com/office/powerpoint/2010/main" val="380691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AC190-F46B-40FD-AA6B-00F90585BE2C}" type="datetimeFigureOut">
              <a:rPr lang="en-US" smtClean="0"/>
              <a:t>2/26/2016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61CC9-E532-4AAB-9AC1-E19F4C2F17DE}" type="slidenum">
              <a:rPr lang="en-US" smtClean="0"/>
              <a:t>‹#›</a:t>
            </a:fld>
            <a:endParaRPr lang="en-US"/>
          </a:p>
        </p:txBody>
      </p:sp>
    </p:spTree>
    <p:extLst>
      <p:ext uri="{BB962C8B-B14F-4D97-AF65-F5344CB8AC3E}">
        <p14:creationId xmlns:p14="http://schemas.microsoft.com/office/powerpoint/2010/main" val="3464193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6000" dirty="0" smtClean="0"/>
              <a:t>Do Now:</a:t>
            </a:r>
            <a:endParaRPr lang="en-US" sz="6000" dirty="0"/>
          </a:p>
        </p:txBody>
      </p:sp>
      <p:sp>
        <p:nvSpPr>
          <p:cNvPr id="3" name="Content Placeholder 2"/>
          <p:cNvSpPr>
            <a:spLocks noGrp="1"/>
          </p:cNvSpPr>
          <p:nvPr>
            <p:ph idx="1"/>
          </p:nvPr>
        </p:nvSpPr>
        <p:spPr/>
        <p:txBody>
          <a:bodyPr>
            <a:normAutofit/>
          </a:bodyPr>
          <a:lstStyle/>
          <a:p>
            <a:pPr marL="0" indent="0" algn="ctr">
              <a:buNone/>
            </a:pPr>
            <a:r>
              <a:rPr lang="en-US" sz="4400" dirty="0" smtClean="0"/>
              <a:t>Grab today’s Agenda (8:6).</a:t>
            </a:r>
          </a:p>
          <a:p>
            <a:pPr marL="0" indent="0" algn="ctr">
              <a:buNone/>
            </a:pPr>
            <a:r>
              <a:rPr lang="en-US" sz="4400" dirty="0" smtClean="0"/>
              <a:t>Complete the chart on your Agenda.</a:t>
            </a:r>
            <a:endParaRPr lang="en-US" sz="4400" dirty="0"/>
          </a:p>
        </p:txBody>
      </p:sp>
    </p:spTree>
    <p:extLst>
      <p:ext uri="{BB962C8B-B14F-4D97-AF65-F5344CB8AC3E}">
        <p14:creationId xmlns:p14="http://schemas.microsoft.com/office/powerpoint/2010/main" val="283524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 Plan for Peace</a:t>
            </a:r>
            <a:endParaRPr lang="en-US" dirty="0"/>
          </a:p>
        </p:txBody>
      </p:sp>
      <p:sp>
        <p:nvSpPr>
          <p:cNvPr id="3" name="Content Placeholder 2"/>
          <p:cNvSpPr>
            <a:spLocks noGrp="1"/>
          </p:cNvSpPr>
          <p:nvPr>
            <p:ph sz="half" idx="1"/>
          </p:nvPr>
        </p:nvSpPr>
        <p:spPr>
          <a:xfrm>
            <a:off x="228600" y="1600200"/>
            <a:ext cx="4267200" cy="5029200"/>
          </a:xfrm>
        </p:spPr>
        <p:txBody>
          <a:bodyPr>
            <a:normAutofit/>
          </a:bodyPr>
          <a:lstStyle/>
          <a:p>
            <a:pPr marL="0" indent="0">
              <a:buNone/>
            </a:pPr>
            <a:r>
              <a:rPr lang="en-US" sz="2600" dirty="0" smtClean="0"/>
              <a:t>Versailles Peace Conference, 1919</a:t>
            </a:r>
          </a:p>
          <a:p>
            <a:r>
              <a:rPr lang="en-US" sz="2000" dirty="0" smtClean="0"/>
              <a:t>The “Big Four”</a:t>
            </a:r>
          </a:p>
          <a:p>
            <a:pPr lvl="1"/>
            <a:r>
              <a:rPr lang="en-US" sz="2000" dirty="0" smtClean="0"/>
              <a:t>British Prime Minister David Lloyd George</a:t>
            </a:r>
          </a:p>
          <a:p>
            <a:pPr lvl="1"/>
            <a:r>
              <a:rPr lang="en-US" sz="2000" dirty="0" smtClean="0"/>
              <a:t>Italian Prime Minister Vittorio Orlando</a:t>
            </a:r>
          </a:p>
        </p:txBody>
      </p:sp>
      <p:pic>
        <p:nvPicPr>
          <p:cNvPr id="9" name="Picture 2" descr="C:\Users\hahecht\Desktop\18022v.jpg"/>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5023303" y="1600200"/>
            <a:ext cx="3288394"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696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 Plan for Peace</a:t>
            </a:r>
            <a:endParaRPr lang="en-US" dirty="0"/>
          </a:p>
        </p:txBody>
      </p:sp>
      <p:sp>
        <p:nvSpPr>
          <p:cNvPr id="3" name="Content Placeholder 2"/>
          <p:cNvSpPr>
            <a:spLocks noGrp="1"/>
          </p:cNvSpPr>
          <p:nvPr>
            <p:ph sz="half" idx="1"/>
          </p:nvPr>
        </p:nvSpPr>
        <p:spPr>
          <a:xfrm>
            <a:off x="228600" y="1600200"/>
            <a:ext cx="4267200" cy="5029200"/>
          </a:xfrm>
        </p:spPr>
        <p:txBody>
          <a:bodyPr>
            <a:normAutofit/>
          </a:bodyPr>
          <a:lstStyle/>
          <a:p>
            <a:pPr marL="0" indent="0">
              <a:buNone/>
            </a:pPr>
            <a:r>
              <a:rPr lang="en-US" sz="2600" dirty="0" smtClean="0"/>
              <a:t>Versailles Peace Conference, 1919</a:t>
            </a:r>
          </a:p>
          <a:p>
            <a:r>
              <a:rPr lang="en-US" sz="2000" dirty="0" smtClean="0"/>
              <a:t>The “Big Four”</a:t>
            </a:r>
          </a:p>
          <a:p>
            <a:pPr lvl="1"/>
            <a:r>
              <a:rPr lang="en-US" sz="2000" dirty="0" smtClean="0"/>
              <a:t>British Prime Minister David Lloyd George</a:t>
            </a:r>
          </a:p>
          <a:p>
            <a:pPr lvl="1"/>
            <a:r>
              <a:rPr lang="en-US" sz="2000" dirty="0" smtClean="0"/>
              <a:t>Italian Prime Minister Vittorio Orlando</a:t>
            </a:r>
          </a:p>
          <a:p>
            <a:pPr lvl="1"/>
            <a:r>
              <a:rPr lang="en-US" sz="2000" dirty="0" smtClean="0"/>
              <a:t>French Premier Georges Clemenceau</a:t>
            </a:r>
          </a:p>
        </p:txBody>
      </p:sp>
      <p:pic>
        <p:nvPicPr>
          <p:cNvPr id="9" name="Picture 2" descr="C:\Users\hahecht\Desktop\256_1133_image_ap_clemenceau_na238-18820-2.jpg"/>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5106924" y="1796637"/>
            <a:ext cx="3121152" cy="4133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696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 Plan for Peace</a:t>
            </a:r>
            <a:endParaRPr lang="en-US" dirty="0"/>
          </a:p>
        </p:txBody>
      </p:sp>
      <p:sp>
        <p:nvSpPr>
          <p:cNvPr id="3" name="Content Placeholder 2"/>
          <p:cNvSpPr>
            <a:spLocks noGrp="1"/>
          </p:cNvSpPr>
          <p:nvPr>
            <p:ph sz="half" idx="1"/>
          </p:nvPr>
        </p:nvSpPr>
        <p:spPr>
          <a:xfrm>
            <a:off x="228600" y="1600200"/>
            <a:ext cx="4267200" cy="5029200"/>
          </a:xfrm>
        </p:spPr>
        <p:txBody>
          <a:bodyPr>
            <a:normAutofit/>
          </a:bodyPr>
          <a:lstStyle/>
          <a:p>
            <a:pPr marL="0" indent="0">
              <a:buNone/>
            </a:pPr>
            <a:r>
              <a:rPr lang="en-US" sz="2600" dirty="0" smtClean="0"/>
              <a:t>Versailles Peace Conference, 1919</a:t>
            </a:r>
          </a:p>
          <a:p>
            <a:r>
              <a:rPr lang="en-US" sz="2000" dirty="0" smtClean="0"/>
              <a:t>The “Big Four”</a:t>
            </a:r>
          </a:p>
          <a:p>
            <a:pPr lvl="1"/>
            <a:r>
              <a:rPr lang="en-US" sz="2000" dirty="0" smtClean="0"/>
              <a:t>British Prime Minister David Lloyd George</a:t>
            </a:r>
          </a:p>
          <a:p>
            <a:pPr lvl="1"/>
            <a:r>
              <a:rPr lang="en-US" sz="2000" dirty="0" smtClean="0"/>
              <a:t>Italian Prime Minister Vittorio Orlando</a:t>
            </a:r>
          </a:p>
          <a:p>
            <a:pPr lvl="1"/>
            <a:r>
              <a:rPr lang="en-US" sz="2000" dirty="0" smtClean="0"/>
              <a:t>French Premier Georges Clemenceau</a:t>
            </a:r>
          </a:p>
          <a:p>
            <a:pPr lvl="1"/>
            <a:r>
              <a:rPr lang="en-US" sz="2000" dirty="0" smtClean="0"/>
              <a:t>U.S. President Woodrow Wilson</a:t>
            </a:r>
          </a:p>
        </p:txBody>
      </p:sp>
      <p:pic>
        <p:nvPicPr>
          <p:cNvPr id="9" name="Picture 2" descr="C:\Users\hahecht\Desktop\Woodrow_Wilson-H%26E.jpg"/>
          <p:cNvPicPr>
            <a:picLocks noGrp="1" noChangeAspect="1" noChangeArrowheads="1"/>
          </p:cNvPicPr>
          <p:nvPr>
            <p:ph sz="half" idx="2"/>
          </p:nvPr>
        </p:nvPicPr>
        <p:blipFill>
          <a:blip r:embed="rId5" cstate="print">
            <a:extLst>
              <a:ext uri="{28A0092B-C50C-407E-A947-70E740481C1C}">
                <a14:useLocalDpi xmlns:a14="http://schemas.microsoft.com/office/drawing/2010/main" val="0"/>
              </a:ext>
            </a:extLst>
          </a:blip>
          <a:srcRect/>
          <a:stretch>
            <a:fillRect/>
          </a:stretch>
        </p:blipFill>
        <p:spPr bwMode="auto">
          <a:xfrm>
            <a:off x="4919521" y="1600200"/>
            <a:ext cx="3495958"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696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 Plan for Peace</a:t>
            </a:r>
            <a:endParaRPr lang="en-US" dirty="0"/>
          </a:p>
        </p:txBody>
      </p:sp>
      <p:sp>
        <p:nvSpPr>
          <p:cNvPr id="3" name="Content Placeholder 2"/>
          <p:cNvSpPr>
            <a:spLocks noGrp="1"/>
          </p:cNvSpPr>
          <p:nvPr>
            <p:ph sz="half" idx="1"/>
          </p:nvPr>
        </p:nvSpPr>
        <p:spPr>
          <a:xfrm>
            <a:off x="228600" y="1600200"/>
            <a:ext cx="4267200" cy="5029200"/>
          </a:xfrm>
        </p:spPr>
        <p:txBody>
          <a:bodyPr>
            <a:normAutofit/>
          </a:bodyPr>
          <a:lstStyle/>
          <a:p>
            <a:pPr marL="0" indent="0">
              <a:buNone/>
            </a:pPr>
            <a:r>
              <a:rPr lang="en-US" sz="2600" dirty="0" smtClean="0"/>
              <a:t>Versailles Peace Conference, 1919</a:t>
            </a:r>
          </a:p>
          <a:p>
            <a:r>
              <a:rPr lang="en-US" sz="2000" dirty="0" smtClean="0"/>
              <a:t>The “Big Four”</a:t>
            </a:r>
          </a:p>
          <a:p>
            <a:pPr lvl="1"/>
            <a:r>
              <a:rPr lang="en-US" sz="2000" dirty="0" smtClean="0"/>
              <a:t>British Prime Minister David Lloyd George</a:t>
            </a:r>
          </a:p>
          <a:p>
            <a:pPr lvl="1"/>
            <a:r>
              <a:rPr lang="en-US" sz="2000" dirty="0" smtClean="0"/>
              <a:t>Italian Prime Minister Vittorio Orlando</a:t>
            </a:r>
          </a:p>
          <a:p>
            <a:pPr lvl="1"/>
            <a:r>
              <a:rPr lang="en-US" sz="2000" dirty="0" smtClean="0"/>
              <a:t>French Premier Georges Clemenceau</a:t>
            </a:r>
          </a:p>
          <a:p>
            <a:pPr lvl="1"/>
            <a:r>
              <a:rPr lang="en-US" sz="2000" dirty="0" smtClean="0"/>
              <a:t>U.S. President Woodrow Wilson</a:t>
            </a:r>
          </a:p>
          <a:p>
            <a:r>
              <a:rPr lang="en-US" sz="2000" dirty="0" smtClean="0"/>
              <a:t>Treaty of Versailles signed June 28, 1919 (exactly 5 years after the assassination!)</a:t>
            </a:r>
          </a:p>
        </p:txBody>
      </p:sp>
      <p:pic>
        <p:nvPicPr>
          <p:cNvPr id="9" name="Picture 2" descr="C:\Users\hahecht\Desktop\treaty20of20versailles1.jpg"/>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5029200" y="1353306"/>
            <a:ext cx="3429000" cy="5253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696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Terms of Peace</a:t>
            </a:r>
            <a:endParaRPr lang="en-US" dirty="0"/>
          </a:p>
        </p:txBody>
      </p:sp>
      <p:sp>
        <p:nvSpPr>
          <p:cNvPr id="3" name="Content Placeholder 2"/>
          <p:cNvSpPr>
            <a:spLocks noGrp="1"/>
          </p:cNvSpPr>
          <p:nvPr>
            <p:ph idx="1"/>
          </p:nvPr>
        </p:nvSpPr>
        <p:spPr>
          <a:xfrm>
            <a:off x="0" y="1600200"/>
            <a:ext cx="8915400" cy="5257800"/>
          </a:xfrm>
        </p:spPr>
        <p:txBody>
          <a:bodyPr>
            <a:normAutofit fontScale="70000" lnSpcReduction="20000"/>
          </a:bodyPr>
          <a:lstStyle/>
          <a:p>
            <a:pPr marL="0" indent="0">
              <a:buNone/>
            </a:pPr>
            <a:r>
              <a:rPr lang="en-US" dirty="0" smtClean="0"/>
              <a:t>Terms of Peace</a:t>
            </a:r>
          </a:p>
          <a:p>
            <a:r>
              <a:rPr lang="en-US" dirty="0" smtClean="0"/>
              <a:t>Kaiser Wilhelm II tried as war criminal.</a:t>
            </a:r>
          </a:p>
          <a:p>
            <a:pPr lvl="1"/>
            <a:r>
              <a:rPr lang="en-US" dirty="0" smtClean="0"/>
              <a:t>War crimes = serious violations of the laws applicable in armed conflict.  Example: murder or ill-treatment of civilians during war.</a:t>
            </a:r>
          </a:p>
          <a:p>
            <a:r>
              <a:rPr lang="en-US" dirty="0" smtClean="0"/>
              <a:t>Germany is SOLELY responsible for the war – “War Guilt Clause”</a:t>
            </a:r>
          </a:p>
          <a:p>
            <a:r>
              <a:rPr lang="en-US" dirty="0" smtClean="0"/>
              <a:t>Germany must make war reparations</a:t>
            </a:r>
          </a:p>
          <a:p>
            <a:pPr lvl="1"/>
            <a:r>
              <a:rPr lang="en-US" dirty="0" smtClean="0"/>
              <a:t>$5 billion</a:t>
            </a:r>
          </a:p>
          <a:p>
            <a:pPr lvl="1"/>
            <a:r>
              <a:rPr lang="en-US" dirty="0" smtClean="0"/>
              <a:t>Paid off October 2010</a:t>
            </a:r>
          </a:p>
          <a:p>
            <a:r>
              <a:rPr lang="en-US" dirty="0" smtClean="0"/>
              <a:t>A portion of Germany – the Rhineland (along the Rhine River) would be occupied by Allied troops for 15 years.</a:t>
            </a:r>
          </a:p>
          <a:p>
            <a:r>
              <a:rPr lang="en-US" dirty="0" smtClean="0"/>
              <a:t>German military will be limited in numbers, weapons, and action</a:t>
            </a:r>
          </a:p>
          <a:p>
            <a:r>
              <a:rPr lang="en-US" dirty="0" smtClean="0"/>
              <a:t>Germany to give up the area known as West Prussia to create Poland</a:t>
            </a:r>
          </a:p>
          <a:p>
            <a:r>
              <a:rPr lang="en-US" dirty="0" smtClean="0"/>
              <a:t>Other German colonies and territories to be given up/returned</a:t>
            </a:r>
          </a:p>
          <a:p>
            <a:r>
              <a:rPr lang="en-US" dirty="0" smtClean="0"/>
              <a:t>League of Nations</a:t>
            </a:r>
          </a:p>
          <a:p>
            <a:pPr lvl="1"/>
            <a:r>
              <a:rPr lang="en-US" dirty="0" smtClean="0"/>
              <a:t>International organization to maintain peace around the world (more next unit)</a:t>
            </a:r>
          </a:p>
          <a:p>
            <a:endParaRPr lang="en-US" dirty="0"/>
          </a:p>
        </p:txBody>
      </p:sp>
    </p:spTree>
    <p:extLst>
      <p:ext uri="{BB962C8B-B14F-4D97-AF65-F5344CB8AC3E}">
        <p14:creationId xmlns:p14="http://schemas.microsoft.com/office/powerpoint/2010/main" val="353812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It was clear by the end of the war that a plan for peace needed to be a permanent peace.</a:t>
            </a:r>
          </a:p>
          <a:p>
            <a:r>
              <a:rPr lang="en-US" dirty="0" smtClean="0"/>
              <a:t>The Treaty of Versailles was created to end and prevent all world wars.</a:t>
            </a:r>
          </a:p>
          <a:p>
            <a:r>
              <a:rPr lang="en-US" dirty="0" smtClean="0"/>
              <a:t>The war transformed European and American life, wrecked the economies of Europe, and planted the seeds for a second world war.</a:t>
            </a:r>
            <a:endParaRPr lang="en-US" dirty="0"/>
          </a:p>
        </p:txBody>
      </p:sp>
    </p:spTree>
    <p:extLst>
      <p:ext uri="{BB962C8B-B14F-4D97-AF65-F5344CB8AC3E}">
        <p14:creationId xmlns:p14="http://schemas.microsoft.com/office/powerpoint/2010/main" val="148815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ahecht\AppData\Local\Microsoft\Windows\Temporary Internet Files\Content.IE5\IG08J00T\MC900149437[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hahecht\AppData\Local\Microsoft\Windows\Temporary Internet Files\Content.IE5\U9CEXJP6\MC900149435[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13882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59157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469317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5948223"/>
              </p:ext>
            </p:extLst>
          </p:nvPr>
        </p:nvGraphicFramePr>
        <p:xfrm>
          <a:off x="457200" y="2590800"/>
          <a:ext cx="8229600" cy="4028440"/>
        </p:xfrm>
        <a:graphic>
          <a:graphicData uri="http://schemas.openxmlformats.org/drawingml/2006/table">
            <a:tbl>
              <a:tblPr firstRow="1" bandRow="1">
                <a:tableStyleId>{5C22544A-7EE6-4342-B048-85BDC9FD1C3A}</a:tableStyleId>
              </a:tblPr>
              <a:tblGrid>
                <a:gridCol w="2057400"/>
                <a:gridCol w="6172200"/>
              </a:tblGrid>
              <a:tr h="370840">
                <a:tc>
                  <a:txBody>
                    <a:bodyPr/>
                    <a:lstStyle/>
                    <a:p>
                      <a:endParaRPr lang="en-US" dirty="0"/>
                    </a:p>
                  </a:txBody>
                  <a:tcPr/>
                </a:tc>
                <a:tc>
                  <a:txBody>
                    <a:bodyPr/>
                    <a:lstStyle/>
                    <a:p>
                      <a:pPr algn="ctr"/>
                      <a:r>
                        <a:rPr lang="en-US" b="0" dirty="0" smtClean="0"/>
                        <a:t>Solution</a:t>
                      </a:r>
                      <a:r>
                        <a:rPr lang="en-US" b="0" baseline="0" dirty="0" smtClean="0"/>
                        <a:t> to this cause to prevent another world war</a:t>
                      </a:r>
                      <a:endParaRPr lang="en-US" b="0" dirty="0"/>
                    </a:p>
                  </a:txBody>
                  <a:tcPr/>
                </a:tc>
              </a:tr>
              <a:tr h="370840">
                <a:tc>
                  <a:txBody>
                    <a:bodyPr/>
                    <a:lstStyle/>
                    <a:p>
                      <a:pPr algn="ctr"/>
                      <a:endParaRPr lang="en-US" dirty="0" smtClean="0"/>
                    </a:p>
                    <a:p>
                      <a:pPr algn="ctr"/>
                      <a:r>
                        <a:rPr lang="en-US" dirty="0" smtClean="0"/>
                        <a:t>Militarism</a:t>
                      </a:r>
                    </a:p>
                    <a:p>
                      <a:pPr algn="ctr"/>
                      <a:endParaRPr lang="en-US" dirty="0"/>
                    </a:p>
                  </a:txBody>
                  <a:tcPr/>
                </a:tc>
                <a:tc>
                  <a:txBody>
                    <a:bodyPr/>
                    <a:lstStyle/>
                    <a:p>
                      <a:endParaRPr lang="en-US"/>
                    </a:p>
                  </a:txBody>
                  <a:tcPr/>
                </a:tc>
              </a:tr>
              <a:tr h="370840">
                <a:tc>
                  <a:txBody>
                    <a:bodyPr/>
                    <a:lstStyle/>
                    <a:p>
                      <a:pPr algn="ctr"/>
                      <a:endParaRPr lang="en-US" dirty="0" smtClean="0"/>
                    </a:p>
                    <a:p>
                      <a:pPr algn="ctr"/>
                      <a:r>
                        <a:rPr lang="en-US" dirty="0" smtClean="0"/>
                        <a:t>Alliances</a:t>
                      </a:r>
                    </a:p>
                    <a:p>
                      <a:pPr algn="ctr"/>
                      <a:endParaRPr lang="en-US" dirty="0"/>
                    </a:p>
                  </a:txBody>
                  <a:tcPr/>
                </a:tc>
                <a:tc>
                  <a:txBody>
                    <a:bodyPr/>
                    <a:lstStyle/>
                    <a:p>
                      <a:endParaRPr lang="en-US"/>
                    </a:p>
                  </a:txBody>
                  <a:tcPr/>
                </a:tc>
              </a:tr>
              <a:tr h="370840">
                <a:tc>
                  <a:txBody>
                    <a:bodyPr/>
                    <a:lstStyle/>
                    <a:p>
                      <a:pPr algn="ctr"/>
                      <a:endParaRPr lang="en-US" dirty="0" smtClean="0"/>
                    </a:p>
                    <a:p>
                      <a:pPr algn="ctr"/>
                      <a:r>
                        <a:rPr lang="en-US" dirty="0" smtClean="0"/>
                        <a:t>Imperialism</a:t>
                      </a:r>
                    </a:p>
                    <a:p>
                      <a:pPr algn="ctr"/>
                      <a:endParaRPr lang="en-US" dirty="0"/>
                    </a:p>
                  </a:txBody>
                  <a:tcPr/>
                </a:tc>
                <a:tc>
                  <a:txBody>
                    <a:bodyPr/>
                    <a:lstStyle/>
                    <a:p>
                      <a:endParaRPr lang="en-US" dirty="0"/>
                    </a:p>
                  </a:txBody>
                  <a:tcPr/>
                </a:tc>
              </a:tr>
              <a:tr h="370840">
                <a:tc>
                  <a:txBody>
                    <a:bodyPr/>
                    <a:lstStyle/>
                    <a:p>
                      <a:pPr algn="ctr"/>
                      <a:endParaRPr lang="en-US" dirty="0" smtClean="0"/>
                    </a:p>
                    <a:p>
                      <a:pPr algn="ctr"/>
                      <a:r>
                        <a:rPr lang="en-US" dirty="0" smtClean="0"/>
                        <a:t>Nationalism</a:t>
                      </a:r>
                    </a:p>
                    <a:p>
                      <a:pPr algn="ct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815655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ahecht\AppData\Local\Microsoft\Windows\Temporary Internet Files\Content.IE5\IG08J00T\MC900149437[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hahecht\AppData\Local\Microsoft\Windows\Temporary Internet Files\Content.IE5\U9CEXJP6\MC900149435[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639495"/>
            <a:ext cx="7772400" cy="1470025"/>
          </a:xfrm>
        </p:spPr>
        <p:txBody>
          <a:bodyPr/>
          <a:lstStyle/>
          <a:p>
            <a:r>
              <a:rPr lang="en-US" dirty="0" smtClean="0"/>
              <a:t>Objective:</a:t>
            </a:r>
            <a:br>
              <a:rPr lang="en-US" dirty="0" smtClean="0"/>
            </a:br>
            <a:r>
              <a:rPr lang="en-US" b="1" dirty="0" smtClean="0"/>
              <a:t>Peace</a:t>
            </a:r>
            <a:endParaRPr lang="en-US" dirty="0"/>
          </a:p>
        </p:txBody>
      </p:sp>
      <p:sp>
        <p:nvSpPr>
          <p:cNvPr id="3" name="Subtitle 2"/>
          <p:cNvSpPr>
            <a:spLocks noGrp="1"/>
          </p:cNvSpPr>
          <p:nvPr>
            <p:ph type="subTitle" idx="1"/>
          </p:nvPr>
        </p:nvSpPr>
        <p:spPr>
          <a:xfrm>
            <a:off x="457200" y="2109520"/>
            <a:ext cx="8077200" cy="4138880"/>
          </a:xfrm>
        </p:spPr>
        <p:txBody>
          <a:bodyPr>
            <a:normAutofit/>
          </a:bodyPr>
          <a:lstStyle/>
          <a:p>
            <a:r>
              <a:rPr lang="en-US" b="1" dirty="0" smtClean="0">
                <a:solidFill>
                  <a:schemeClr val="tx1"/>
                </a:solidFill>
              </a:rPr>
              <a:t>WHII.10a and b</a:t>
            </a:r>
          </a:p>
          <a:p>
            <a:r>
              <a:rPr lang="en-US" dirty="0" smtClean="0">
                <a:solidFill>
                  <a:schemeClr val="tx1"/>
                </a:solidFill>
              </a:rPr>
              <a:t>TSWDK of the worldwide impact of World War I by explaining economic causes, political causes, and major events, and identifying major leaders of the war, with emphasis on Woodrow Wilson and Kaiser Wilhelm II and by explaining the outcomes and global effect of the war and the Treaty of Versailles.</a:t>
            </a:r>
            <a:endParaRPr lang="en-US" dirty="0">
              <a:solidFill>
                <a:schemeClr val="tx1"/>
              </a:solidFill>
            </a:endParaRPr>
          </a:p>
        </p:txBody>
      </p:sp>
    </p:spTree>
    <p:extLst>
      <p:ext uri="{BB962C8B-B14F-4D97-AF65-F5344CB8AC3E}">
        <p14:creationId xmlns:p14="http://schemas.microsoft.com/office/powerpoint/2010/main" val="2580204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Peace</a:t>
            </a:r>
            <a:endParaRPr lang="en-US" dirty="0"/>
          </a:p>
        </p:txBody>
      </p:sp>
      <p:sp>
        <p:nvSpPr>
          <p:cNvPr id="3" name="Content Placeholder 2"/>
          <p:cNvSpPr>
            <a:spLocks noGrp="1"/>
          </p:cNvSpPr>
          <p:nvPr>
            <p:ph idx="1"/>
          </p:nvPr>
        </p:nvSpPr>
        <p:spPr/>
        <p:txBody>
          <a:bodyPr/>
          <a:lstStyle/>
          <a:p>
            <a:r>
              <a:rPr lang="en-US" dirty="0" smtClean="0"/>
              <a:t>A Plan for Peace</a:t>
            </a:r>
          </a:p>
          <a:p>
            <a:r>
              <a:rPr lang="en-US" dirty="0" smtClean="0"/>
              <a:t>Terms of Peace</a:t>
            </a:r>
            <a:endParaRPr lang="en-US" dirty="0"/>
          </a:p>
        </p:txBody>
      </p:sp>
    </p:spTree>
    <p:extLst>
      <p:ext uri="{BB962C8B-B14F-4D97-AF65-F5344CB8AC3E}">
        <p14:creationId xmlns:p14="http://schemas.microsoft.com/office/powerpoint/2010/main" val="1945510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 Plan for Peace</a:t>
            </a:r>
            <a:endParaRPr lang="en-US" dirty="0"/>
          </a:p>
        </p:txBody>
      </p:sp>
      <p:sp>
        <p:nvSpPr>
          <p:cNvPr id="3" name="Content Placeholder 2"/>
          <p:cNvSpPr>
            <a:spLocks noGrp="1"/>
          </p:cNvSpPr>
          <p:nvPr>
            <p:ph idx="1"/>
          </p:nvPr>
        </p:nvSpPr>
        <p:spPr/>
        <p:txBody>
          <a:bodyPr/>
          <a:lstStyle/>
          <a:p>
            <a:pPr marL="0" indent="0">
              <a:buNone/>
            </a:pPr>
            <a:r>
              <a:rPr lang="en-US" dirty="0" smtClean="0"/>
              <a:t>End of War</a:t>
            </a:r>
          </a:p>
          <a:p>
            <a:r>
              <a:rPr lang="en-US" dirty="0" smtClean="0"/>
              <a:t>Peace treaty was signed on the morning of November 11, 1918.</a:t>
            </a:r>
          </a:p>
          <a:p>
            <a:r>
              <a:rPr lang="en-US" smtClean="0"/>
              <a:t>Fighting stopped </a:t>
            </a:r>
            <a:r>
              <a:rPr lang="en-US" dirty="0" smtClean="0"/>
              <a:t>by 11 AM of the same day.</a:t>
            </a:r>
          </a:p>
          <a:p>
            <a:r>
              <a:rPr lang="en-US" dirty="0" smtClean="0"/>
              <a:t>“The eleventh hour of the eleventh day of the eleventh month.”</a:t>
            </a:r>
            <a:endParaRPr lang="en-US" dirty="0"/>
          </a:p>
        </p:txBody>
      </p:sp>
    </p:spTree>
    <p:extLst>
      <p:ext uri="{BB962C8B-B14F-4D97-AF65-F5344CB8AC3E}">
        <p14:creationId xmlns:p14="http://schemas.microsoft.com/office/powerpoint/2010/main" val="235564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 Plan for Peace</a:t>
            </a:r>
            <a:endParaRPr lang="en-US" dirty="0"/>
          </a:p>
        </p:txBody>
      </p:sp>
      <p:sp>
        <p:nvSpPr>
          <p:cNvPr id="3" name="Content Placeholder 2"/>
          <p:cNvSpPr>
            <a:spLocks noGrp="1"/>
          </p:cNvSpPr>
          <p:nvPr>
            <p:ph sz="half" idx="1"/>
          </p:nvPr>
        </p:nvSpPr>
        <p:spPr>
          <a:xfrm>
            <a:off x="190499" y="1066800"/>
            <a:ext cx="5153121" cy="5791200"/>
          </a:xfrm>
        </p:spPr>
        <p:txBody>
          <a:bodyPr>
            <a:normAutofit/>
          </a:bodyPr>
          <a:lstStyle/>
          <a:p>
            <a:pPr marL="0" indent="0">
              <a:buNone/>
            </a:pPr>
            <a:r>
              <a:rPr lang="en-US" sz="2400" dirty="0" smtClean="0"/>
              <a:t>Woodrow Wilson’s Fourteen Points</a:t>
            </a:r>
          </a:p>
          <a:p>
            <a:r>
              <a:rPr lang="en-US" sz="2400" dirty="0" smtClean="0"/>
              <a:t>Speech given by President Wilson before Congress January 8, 1918.</a:t>
            </a:r>
          </a:p>
        </p:txBody>
      </p:sp>
      <p:pic>
        <p:nvPicPr>
          <p:cNvPr id="9" name="Picture 2" descr="C:\Users\hahecht\Desktop\Woodrow_Wilson-H%26E.jpg"/>
          <p:cNvPicPr>
            <a:picLocks noGrp="1" noChangeAspect="1" noChangeArrowheads="1"/>
          </p:cNvPicPr>
          <p:nvPr>
            <p:ph sz="half" idx="2"/>
          </p:nvPr>
        </p:nvPicPr>
        <p:blipFill>
          <a:blip r:embed="rId5" cstate="print">
            <a:extLst>
              <a:ext uri="{28A0092B-C50C-407E-A947-70E740481C1C}">
                <a14:useLocalDpi xmlns:a14="http://schemas.microsoft.com/office/drawing/2010/main" val="0"/>
              </a:ext>
            </a:extLst>
          </a:blip>
          <a:srcRect/>
          <a:stretch>
            <a:fillRect/>
          </a:stretch>
        </p:blipFill>
        <p:spPr bwMode="auto">
          <a:xfrm>
            <a:off x="5457543" y="1417638"/>
            <a:ext cx="3495958"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12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75443134"/>
              </p:ext>
            </p:extLst>
          </p:nvPr>
        </p:nvGraphicFramePr>
        <p:xfrm>
          <a:off x="-16412" y="2590428"/>
          <a:ext cx="9144000" cy="4267572"/>
        </p:xfrm>
        <a:graphic>
          <a:graphicData uri="http://schemas.openxmlformats.org/drawingml/2006/table">
            <a:tbl>
              <a:tblPr firstRow="1" bandRow="1">
                <a:tableStyleId>{5C22544A-7EE6-4342-B048-85BDC9FD1C3A}</a:tableStyleId>
              </a:tblPr>
              <a:tblGrid>
                <a:gridCol w="1608666"/>
                <a:gridCol w="677334"/>
                <a:gridCol w="762000"/>
                <a:gridCol w="1524000"/>
                <a:gridCol w="1608666"/>
                <a:gridCol w="677334"/>
                <a:gridCol w="846666"/>
                <a:gridCol w="1439334"/>
              </a:tblGrid>
              <a:tr h="181958">
                <a:tc>
                  <a:txBody>
                    <a:bodyPr/>
                    <a:lstStyle/>
                    <a:p>
                      <a:pPr algn="ctr"/>
                      <a:r>
                        <a:rPr lang="en-US" sz="800" dirty="0" smtClean="0"/>
                        <a:t>Suggestion</a:t>
                      </a:r>
                      <a:endParaRPr lang="en-US" sz="800" dirty="0"/>
                    </a:p>
                  </a:txBody>
                  <a:tcPr/>
                </a:tc>
                <a:tc>
                  <a:txBody>
                    <a:bodyPr/>
                    <a:lstStyle/>
                    <a:p>
                      <a:pPr algn="ctr"/>
                      <a:r>
                        <a:rPr lang="en-US" sz="800" dirty="0" smtClean="0"/>
                        <a:t>Cause</a:t>
                      </a:r>
                      <a:endParaRPr lang="en-US" sz="800" dirty="0"/>
                    </a:p>
                  </a:txBody>
                  <a:tcPr/>
                </a:tc>
                <a:tc>
                  <a:txBody>
                    <a:bodyPr/>
                    <a:lstStyle/>
                    <a:p>
                      <a:pPr algn="ctr"/>
                      <a:r>
                        <a:rPr lang="en-US" sz="800" dirty="0" smtClean="0"/>
                        <a:t>Prevent</a:t>
                      </a:r>
                      <a:endParaRPr lang="en-US" sz="800" dirty="0"/>
                    </a:p>
                  </a:txBody>
                  <a:tcPr/>
                </a:tc>
                <a:tc>
                  <a:txBody>
                    <a:bodyPr/>
                    <a:lstStyle/>
                    <a:p>
                      <a:pPr algn="ctr"/>
                      <a:r>
                        <a:rPr lang="en-US" sz="800" dirty="0" smtClean="0"/>
                        <a:t>Why or Why Not</a:t>
                      </a:r>
                      <a:endParaRPr lang="en-US" sz="800" dirty="0"/>
                    </a:p>
                  </a:txBody>
                  <a:tcPr>
                    <a:lnR w="12700" cap="flat" cmpd="sng" algn="ctr">
                      <a:solidFill>
                        <a:schemeClr val="tx1"/>
                      </a:solidFill>
                      <a:prstDash val="solid"/>
                      <a:round/>
                      <a:headEnd type="none" w="med" len="med"/>
                      <a:tailEnd type="none" w="med" len="med"/>
                    </a:lnR>
                  </a:tcPr>
                </a:tc>
                <a:tc>
                  <a:txBody>
                    <a:bodyPr/>
                    <a:lstStyle/>
                    <a:p>
                      <a:pPr algn="ctr"/>
                      <a:r>
                        <a:rPr lang="en-US" sz="800" dirty="0" smtClean="0"/>
                        <a:t>Suggestion</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Cause</a:t>
                      </a:r>
                      <a:endParaRPr lang="en-US" sz="800" dirty="0"/>
                    </a:p>
                  </a:txBody>
                  <a:tcPr/>
                </a:tc>
                <a:tc>
                  <a:txBody>
                    <a:bodyPr/>
                    <a:lstStyle/>
                    <a:p>
                      <a:pPr algn="ctr"/>
                      <a:r>
                        <a:rPr lang="en-US" sz="800" dirty="0" smtClean="0"/>
                        <a:t>Prevent</a:t>
                      </a:r>
                      <a:endParaRPr lang="en-US" sz="800" dirty="0"/>
                    </a:p>
                  </a:txBody>
                  <a:tcPr/>
                </a:tc>
                <a:tc>
                  <a:txBody>
                    <a:bodyPr/>
                    <a:lstStyle/>
                    <a:p>
                      <a:pPr algn="ctr"/>
                      <a:r>
                        <a:rPr lang="en-US" sz="800" dirty="0" smtClean="0"/>
                        <a:t>Why or Why Not</a:t>
                      </a:r>
                      <a:endParaRPr lang="en-US" sz="800" dirty="0"/>
                    </a:p>
                  </a:txBody>
                  <a:tcPr/>
                </a:tc>
              </a:tr>
              <a:tr h="493886">
                <a:tc>
                  <a:txBody>
                    <a:bodyPr/>
                    <a:lstStyle/>
                    <a:p>
                      <a:r>
                        <a:rPr lang="en-US" sz="800" dirty="0" smtClean="0"/>
                        <a:t>#1 – No more secret</a:t>
                      </a:r>
                      <a:r>
                        <a:rPr lang="en-US" sz="800" baseline="0" dirty="0" smtClean="0"/>
                        <a:t> agreements between countries.</a:t>
                      </a:r>
                    </a:p>
                    <a:p>
                      <a:endParaRPr lang="en-US" sz="800" dirty="0"/>
                    </a:p>
                  </a:txBody>
                  <a:tcPr/>
                </a:tc>
                <a:tc>
                  <a:txBody>
                    <a:bodyPr/>
                    <a:lstStyle/>
                    <a:p>
                      <a:endParaRPr lang="en-US" sz="800" dirty="0" smtClean="0"/>
                    </a:p>
                    <a:p>
                      <a:endParaRPr lang="en-US" sz="800" dirty="0" smtClean="0"/>
                    </a:p>
                    <a:p>
                      <a:endParaRPr lang="en-US" sz="800" dirty="0" smtClean="0"/>
                    </a:p>
                    <a:p>
                      <a:endParaRPr lang="en-US" sz="800" dirty="0"/>
                    </a:p>
                  </a:txBody>
                  <a:tcPr/>
                </a:tc>
                <a:tc>
                  <a:txBody>
                    <a:bodyPr/>
                    <a:lstStyle/>
                    <a:p>
                      <a:endParaRPr lang="en-US" sz="800" dirty="0"/>
                    </a:p>
                  </a:txBody>
                  <a:tcPr/>
                </a:tc>
                <a:tc>
                  <a:txBody>
                    <a:bodyPr/>
                    <a:lstStyle/>
                    <a:p>
                      <a:endParaRPr lang="en-US" sz="800" dirty="0"/>
                    </a:p>
                  </a:txBody>
                  <a:tcPr>
                    <a:lnR w="12700" cap="flat" cmpd="sng" algn="ctr">
                      <a:solidFill>
                        <a:schemeClr val="tx1"/>
                      </a:solidFill>
                      <a:prstDash val="solid"/>
                      <a:round/>
                      <a:headEnd type="none" w="med" len="med"/>
                      <a:tailEnd type="none" w="med" len="med"/>
                    </a:lnR>
                  </a:tcPr>
                </a:tc>
                <a:tc>
                  <a:txBody>
                    <a:bodyPr/>
                    <a:lstStyle/>
                    <a:p>
                      <a:r>
                        <a:rPr lang="en-US" sz="800" dirty="0" smtClean="0"/>
                        <a:t>#8 -  France should be fully liberated and allowed to recover Alsace-Lorraine.</a:t>
                      </a:r>
                      <a:endParaRPr lang="en-US" sz="800" dirty="0"/>
                    </a:p>
                  </a:txBody>
                  <a:tcPr>
                    <a:lnL w="12700" cap="flat" cmpd="sng" algn="ctr">
                      <a:solidFill>
                        <a:schemeClr val="tx1"/>
                      </a:solidFill>
                      <a:prstDash val="solid"/>
                      <a:round/>
                      <a:headEnd type="none" w="med" len="med"/>
                      <a:tailEnd type="none" w="med" len="med"/>
                    </a:lnL>
                  </a:tcPr>
                </a:tc>
                <a:tc>
                  <a:txBody>
                    <a:bodyPr/>
                    <a:lstStyle/>
                    <a:p>
                      <a:endParaRPr lang="en-US" sz="800"/>
                    </a:p>
                  </a:txBody>
                  <a:tcPr/>
                </a:tc>
                <a:tc>
                  <a:txBody>
                    <a:bodyPr/>
                    <a:lstStyle/>
                    <a:p>
                      <a:endParaRPr lang="en-US" sz="800"/>
                    </a:p>
                  </a:txBody>
                  <a:tcPr/>
                </a:tc>
                <a:tc>
                  <a:txBody>
                    <a:bodyPr/>
                    <a:lstStyle/>
                    <a:p>
                      <a:endParaRPr lang="en-US" sz="800"/>
                    </a:p>
                  </a:txBody>
                  <a:tcPr/>
                </a:tc>
              </a:tr>
              <a:tr h="493886">
                <a:tc>
                  <a:txBody>
                    <a:bodyPr/>
                    <a:lstStyle/>
                    <a:p>
                      <a:r>
                        <a:rPr lang="en-US" sz="800" dirty="0" smtClean="0"/>
                        <a:t>#2 – Free navigation</a:t>
                      </a:r>
                      <a:r>
                        <a:rPr lang="en-US" sz="800" baseline="0" dirty="0" smtClean="0"/>
                        <a:t> of all seas.</a:t>
                      </a:r>
                      <a:endParaRPr lang="en-US" sz="800" dirty="0"/>
                    </a:p>
                  </a:txBody>
                  <a:tcPr/>
                </a:tc>
                <a:tc>
                  <a:txBody>
                    <a:bodyPr/>
                    <a:lstStyle/>
                    <a:p>
                      <a:endParaRPr lang="en-US" sz="800" dirty="0" smtClean="0"/>
                    </a:p>
                    <a:p>
                      <a:endParaRPr lang="en-US" sz="800" dirty="0" smtClean="0"/>
                    </a:p>
                    <a:p>
                      <a:endParaRPr lang="en-US" sz="800" dirty="0" smtClean="0"/>
                    </a:p>
                    <a:p>
                      <a:endParaRPr lang="en-US" sz="800" dirty="0"/>
                    </a:p>
                  </a:txBody>
                  <a:tcPr/>
                </a:tc>
                <a:tc>
                  <a:txBody>
                    <a:bodyPr/>
                    <a:lstStyle/>
                    <a:p>
                      <a:endParaRPr lang="en-US" sz="800"/>
                    </a:p>
                  </a:txBody>
                  <a:tcPr/>
                </a:tc>
                <a:tc>
                  <a:txBody>
                    <a:bodyPr/>
                    <a:lstStyle/>
                    <a:p>
                      <a:endParaRPr lang="en-US" sz="800" dirty="0"/>
                    </a:p>
                  </a:txBody>
                  <a:tcPr>
                    <a:lnR w="12700" cap="flat" cmpd="sng" algn="ctr">
                      <a:solidFill>
                        <a:schemeClr val="tx1"/>
                      </a:solidFill>
                      <a:prstDash val="solid"/>
                      <a:round/>
                      <a:headEnd type="none" w="med" len="med"/>
                      <a:tailEnd type="none" w="med" len="med"/>
                    </a:lnR>
                  </a:tcPr>
                </a:tc>
                <a:tc>
                  <a:txBody>
                    <a:bodyPr/>
                    <a:lstStyle/>
                    <a:p>
                      <a:r>
                        <a:rPr lang="en-US" sz="800" dirty="0" smtClean="0"/>
                        <a:t>#9 -  All Italians are to be allowed to live in Italy.</a:t>
                      </a:r>
                      <a:endParaRPr lang="en-US" sz="800" dirty="0"/>
                    </a:p>
                  </a:txBody>
                  <a:tcPr>
                    <a:lnL w="12700" cap="flat" cmpd="sng" algn="ctr">
                      <a:solidFill>
                        <a:schemeClr val="tx1"/>
                      </a:solidFill>
                      <a:prstDash val="solid"/>
                      <a:round/>
                      <a:headEnd type="none" w="med" len="med"/>
                      <a:tailEnd type="none" w="med" len="med"/>
                    </a:lnL>
                  </a:tcPr>
                </a:tc>
                <a:tc>
                  <a:txBody>
                    <a:bodyPr/>
                    <a:lstStyle/>
                    <a:p>
                      <a:endParaRPr lang="en-US" sz="800"/>
                    </a:p>
                  </a:txBody>
                  <a:tcPr/>
                </a:tc>
                <a:tc>
                  <a:txBody>
                    <a:bodyPr/>
                    <a:lstStyle/>
                    <a:p>
                      <a:endParaRPr lang="en-US" sz="800"/>
                    </a:p>
                  </a:txBody>
                  <a:tcPr/>
                </a:tc>
                <a:tc>
                  <a:txBody>
                    <a:bodyPr/>
                    <a:lstStyle/>
                    <a:p>
                      <a:endParaRPr lang="en-US" sz="800"/>
                    </a:p>
                  </a:txBody>
                  <a:tcPr/>
                </a:tc>
              </a:tr>
              <a:tr h="493886">
                <a:tc>
                  <a:txBody>
                    <a:bodyPr/>
                    <a:lstStyle/>
                    <a:p>
                      <a:r>
                        <a:rPr lang="en-US" sz="800" dirty="0" smtClean="0"/>
                        <a:t>#3 – An end to all economic barriers between countries.</a:t>
                      </a:r>
                      <a:endParaRPr lang="en-US" sz="800" dirty="0"/>
                    </a:p>
                  </a:txBody>
                  <a:tcPr/>
                </a:tc>
                <a:tc>
                  <a:txBody>
                    <a:bodyPr/>
                    <a:lstStyle/>
                    <a:p>
                      <a:endParaRPr lang="en-US" sz="800" dirty="0" smtClean="0"/>
                    </a:p>
                    <a:p>
                      <a:endParaRPr lang="en-US" sz="800" dirty="0" smtClean="0"/>
                    </a:p>
                    <a:p>
                      <a:endParaRPr lang="en-US" sz="800" dirty="0" smtClean="0"/>
                    </a:p>
                    <a:p>
                      <a:endParaRPr lang="en-US" sz="800" dirty="0"/>
                    </a:p>
                  </a:txBody>
                  <a:tcPr/>
                </a:tc>
                <a:tc>
                  <a:txBody>
                    <a:bodyPr/>
                    <a:lstStyle/>
                    <a:p>
                      <a:endParaRPr lang="en-US" sz="800" dirty="0"/>
                    </a:p>
                  </a:txBody>
                  <a:tcPr/>
                </a:tc>
                <a:tc>
                  <a:txBody>
                    <a:bodyPr/>
                    <a:lstStyle/>
                    <a:p>
                      <a:endParaRPr lang="en-US" sz="800" dirty="0"/>
                    </a:p>
                  </a:txBody>
                  <a:tcPr>
                    <a:lnR w="12700" cap="flat" cmpd="sng" algn="ctr">
                      <a:solidFill>
                        <a:schemeClr val="tx1"/>
                      </a:solidFill>
                      <a:prstDash val="solid"/>
                      <a:round/>
                      <a:headEnd type="none" w="med" len="med"/>
                      <a:tailEnd type="none" w="med" len="med"/>
                    </a:lnR>
                  </a:tcPr>
                </a:tc>
                <a:tc>
                  <a:txBody>
                    <a:bodyPr/>
                    <a:lstStyle/>
                    <a:p>
                      <a:r>
                        <a:rPr lang="en-US" sz="800" dirty="0" smtClean="0"/>
                        <a:t>#10 – Self-determination should be allowed for all those living in Austria-Hungary.</a:t>
                      </a:r>
                      <a:endParaRPr lang="en-US" sz="800" dirty="0"/>
                    </a:p>
                  </a:txBody>
                  <a:tcPr>
                    <a:lnL w="12700" cap="flat" cmpd="sng" algn="ctr">
                      <a:solidFill>
                        <a:schemeClr val="tx1"/>
                      </a:solidFill>
                      <a:prstDash val="solid"/>
                      <a:round/>
                      <a:headEnd type="none" w="med" len="med"/>
                      <a:tailEnd type="none" w="med" len="med"/>
                    </a:lnL>
                  </a:tcPr>
                </a:tc>
                <a:tc>
                  <a:txBody>
                    <a:bodyPr/>
                    <a:lstStyle/>
                    <a:p>
                      <a:endParaRPr lang="en-US" sz="800" dirty="0"/>
                    </a:p>
                  </a:txBody>
                  <a:tcPr/>
                </a:tc>
                <a:tc>
                  <a:txBody>
                    <a:bodyPr/>
                    <a:lstStyle/>
                    <a:p>
                      <a:endParaRPr lang="en-US" sz="800" dirty="0"/>
                    </a:p>
                  </a:txBody>
                  <a:tcPr/>
                </a:tc>
                <a:tc>
                  <a:txBody>
                    <a:bodyPr/>
                    <a:lstStyle/>
                    <a:p>
                      <a:endParaRPr lang="en-US" sz="800" dirty="0"/>
                    </a:p>
                  </a:txBody>
                  <a:tcPr/>
                </a:tc>
              </a:tr>
              <a:tr h="493886">
                <a:tc>
                  <a:txBody>
                    <a:bodyPr/>
                    <a:lstStyle/>
                    <a:p>
                      <a:r>
                        <a:rPr lang="en-US" sz="800" dirty="0" smtClean="0"/>
                        <a:t>#4 – Countries to reduce weapon numbers.</a:t>
                      </a:r>
                      <a:endParaRPr lang="en-US" sz="800" dirty="0"/>
                    </a:p>
                  </a:txBody>
                  <a:tcPr/>
                </a:tc>
                <a:tc>
                  <a:txBody>
                    <a:bodyPr/>
                    <a:lstStyle/>
                    <a:p>
                      <a:endParaRPr lang="en-US" sz="800" dirty="0" smtClean="0"/>
                    </a:p>
                    <a:p>
                      <a:endParaRPr lang="en-US" sz="800" dirty="0" smtClean="0"/>
                    </a:p>
                    <a:p>
                      <a:endParaRPr lang="en-US" sz="800" dirty="0" smtClean="0"/>
                    </a:p>
                    <a:p>
                      <a:endParaRPr lang="en-US" sz="800" dirty="0"/>
                    </a:p>
                  </a:txBody>
                  <a:tcPr/>
                </a:tc>
                <a:tc>
                  <a:txBody>
                    <a:bodyPr/>
                    <a:lstStyle/>
                    <a:p>
                      <a:endParaRPr lang="en-US" sz="800"/>
                    </a:p>
                  </a:txBody>
                  <a:tcPr/>
                </a:tc>
                <a:tc>
                  <a:txBody>
                    <a:bodyPr/>
                    <a:lstStyle/>
                    <a:p>
                      <a:endParaRPr lang="en-US" sz="800" dirty="0"/>
                    </a:p>
                  </a:txBody>
                  <a:tcPr>
                    <a:lnR w="12700" cap="flat" cmpd="sng" algn="ctr">
                      <a:solidFill>
                        <a:schemeClr val="tx1"/>
                      </a:solidFill>
                      <a:prstDash val="solid"/>
                      <a:round/>
                      <a:headEnd type="none" w="med" len="med"/>
                      <a:tailEnd type="none" w="med" len="med"/>
                    </a:lnR>
                  </a:tcPr>
                </a:tc>
                <a:tc>
                  <a:txBody>
                    <a:bodyPr/>
                    <a:lstStyle/>
                    <a:p>
                      <a:r>
                        <a:rPr lang="en-US" sz="800" dirty="0" smtClean="0"/>
                        <a:t>#11 – Self-determination and guarantees</a:t>
                      </a:r>
                      <a:r>
                        <a:rPr lang="en-US" sz="800" baseline="0" dirty="0" smtClean="0"/>
                        <a:t> of independence for Balkan states.</a:t>
                      </a:r>
                      <a:endParaRPr lang="en-US" sz="800" dirty="0"/>
                    </a:p>
                  </a:txBody>
                  <a:tcPr>
                    <a:lnL w="12700" cap="flat" cmpd="sng" algn="ctr">
                      <a:solidFill>
                        <a:schemeClr val="tx1"/>
                      </a:solidFill>
                      <a:prstDash val="solid"/>
                      <a:round/>
                      <a:headEnd type="none" w="med" len="med"/>
                      <a:tailEnd type="none" w="med" len="med"/>
                    </a:lnL>
                  </a:tcPr>
                </a:tc>
                <a:tc>
                  <a:txBody>
                    <a:bodyPr/>
                    <a:lstStyle/>
                    <a:p>
                      <a:endParaRPr lang="en-US" sz="800" dirty="0"/>
                    </a:p>
                  </a:txBody>
                  <a:tcPr/>
                </a:tc>
                <a:tc>
                  <a:txBody>
                    <a:bodyPr/>
                    <a:lstStyle/>
                    <a:p>
                      <a:endParaRPr lang="en-US" sz="800"/>
                    </a:p>
                  </a:txBody>
                  <a:tcPr/>
                </a:tc>
                <a:tc>
                  <a:txBody>
                    <a:bodyPr/>
                    <a:lstStyle/>
                    <a:p>
                      <a:endParaRPr lang="en-US" sz="800" dirty="0"/>
                    </a:p>
                  </a:txBody>
                  <a:tcPr/>
                </a:tc>
              </a:tr>
              <a:tr h="493886">
                <a:tc>
                  <a:txBody>
                    <a:bodyPr/>
                    <a:lstStyle/>
                    <a:p>
                      <a:r>
                        <a:rPr lang="en-US" sz="800" dirty="0" smtClean="0"/>
                        <a:t>#5 – All decisions regarding the colonies should</a:t>
                      </a:r>
                      <a:r>
                        <a:rPr lang="en-US" sz="800" baseline="0" dirty="0" smtClean="0"/>
                        <a:t> be impartial.</a:t>
                      </a:r>
                      <a:endParaRPr lang="en-US" sz="800" dirty="0"/>
                    </a:p>
                  </a:txBody>
                  <a:tcPr/>
                </a:tc>
                <a:tc>
                  <a:txBody>
                    <a:bodyPr/>
                    <a:lstStyle/>
                    <a:p>
                      <a:endParaRPr lang="en-US" sz="800" dirty="0" smtClean="0"/>
                    </a:p>
                    <a:p>
                      <a:endParaRPr lang="en-US" sz="800" dirty="0" smtClean="0"/>
                    </a:p>
                    <a:p>
                      <a:endParaRPr lang="en-US" sz="800" dirty="0" smtClean="0"/>
                    </a:p>
                    <a:p>
                      <a:endParaRPr lang="en-US" sz="800" dirty="0"/>
                    </a:p>
                  </a:txBody>
                  <a:tcPr/>
                </a:tc>
                <a:tc>
                  <a:txBody>
                    <a:bodyPr/>
                    <a:lstStyle/>
                    <a:p>
                      <a:endParaRPr lang="en-US" sz="800"/>
                    </a:p>
                  </a:txBody>
                  <a:tcPr/>
                </a:tc>
                <a:tc>
                  <a:txBody>
                    <a:bodyPr/>
                    <a:lstStyle/>
                    <a:p>
                      <a:endParaRPr lang="en-US" sz="800"/>
                    </a:p>
                  </a:txBody>
                  <a:tcPr>
                    <a:lnR w="12700" cap="flat" cmpd="sng" algn="ctr">
                      <a:solidFill>
                        <a:schemeClr val="tx1"/>
                      </a:solidFill>
                      <a:prstDash val="solid"/>
                      <a:round/>
                      <a:headEnd type="none" w="med" len="med"/>
                      <a:tailEnd type="none" w="med" len="med"/>
                    </a:lnR>
                  </a:tcPr>
                </a:tc>
                <a:tc>
                  <a:txBody>
                    <a:bodyPr/>
                    <a:lstStyle/>
                    <a:p>
                      <a:r>
                        <a:rPr lang="en-US" sz="800" dirty="0" smtClean="0"/>
                        <a:t>#12 –</a:t>
                      </a:r>
                      <a:r>
                        <a:rPr lang="en-US" sz="800" baseline="0" dirty="0" smtClean="0"/>
                        <a:t> The Turkish people should be governed by the Turkish govt.  Non-Turks should govern themselves.</a:t>
                      </a:r>
                      <a:endParaRPr lang="en-US" sz="800" dirty="0"/>
                    </a:p>
                  </a:txBody>
                  <a:tcPr>
                    <a:lnL w="12700" cap="flat" cmpd="sng" algn="ctr">
                      <a:solidFill>
                        <a:schemeClr val="tx1"/>
                      </a:solidFill>
                      <a:prstDash val="solid"/>
                      <a:round/>
                      <a:headEnd type="none" w="med" len="med"/>
                      <a:tailEnd type="none" w="med" len="med"/>
                    </a:lnL>
                  </a:tcPr>
                </a:tc>
                <a:tc>
                  <a:txBody>
                    <a:bodyPr/>
                    <a:lstStyle/>
                    <a:p>
                      <a:endParaRPr lang="en-US" sz="800" dirty="0"/>
                    </a:p>
                  </a:txBody>
                  <a:tcPr/>
                </a:tc>
                <a:tc>
                  <a:txBody>
                    <a:bodyPr/>
                    <a:lstStyle/>
                    <a:p>
                      <a:endParaRPr lang="en-US" sz="800"/>
                    </a:p>
                  </a:txBody>
                  <a:tcPr/>
                </a:tc>
                <a:tc>
                  <a:txBody>
                    <a:bodyPr/>
                    <a:lstStyle/>
                    <a:p>
                      <a:endParaRPr lang="en-US" sz="800" dirty="0"/>
                    </a:p>
                  </a:txBody>
                  <a:tcPr/>
                </a:tc>
              </a:tr>
              <a:tr h="579306">
                <a:tc>
                  <a:txBody>
                    <a:bodyPr/>
                    <a:lstStyle/>
                    <a:p>
                      <a:r>
                        <a:rPr lang="en-US" sz="800" dirty="0" smtClean="0"/>
                        <a:t>#6 – The German</a:t>
                      </a:r>
                      <a:r>
                        <a:rPr lang="en-US" sz="800" baseline="0" dirty="0" smtClean="0"/>
                        <a:t> Army to be removed from Russia.  Russia should not be left to develop her own political set-up.</a:t>
                      </a:r>
                      <a:endParaRPr lang="en-US" sz="800" dirty="0"/>
                    </a:p>
                  </a:txBody>
                  <a:tcPr/>
                </a:tc>
                <a:tc>
                  <a:txBody>
                    <a:bodyPr/>
                    <a:lstStyle/>
                    <a:p>
                      <a:endParaRPr lang="en-US" sz="800" dirty="0" smtClean="0"/>
                    </a:p>
                    <a:p>
                      <a:endParaRPr lang="en-US" sz="800" dirty="0" smtClean="0"/>
                    </a:p>
                    <a:p>
                      <a:endParaRPr lang="en-US" sz="800" dirty="0" smtClean="0"/>
                    </a:p>
                    <a:p>
                      <a:endParaRPr lang="en-US" sz="800" dirty="0"/>
                    </a:p>
                  </a:txBody>
                  <a:tcPr/>
                </a:tc>
                <a:tc>
                  <a:txBody>
                    <a:bodyPr/>
                    <a:lstStyle/>
                    <a:p>
                      <a:endParaRPr lang="en-US" sz="800"/>
                    </a:p>
                  </a:txBody>
                  <a:tcPr/>
                </a:tc>
                <a:tc>
                  <a:txBody>
                    <a:bodyPr/>
                    <a:lstStyle/>
                    <a:p>
                      <a:endParaRPr lang="en-US" sz="800"/>
                    </a:p>
                  </a:txBody>
                  <a:tcPr>
                    <a:lnR w="12700" cap="flat" cmpd="sng" algn="ctr">
                      <a:solidFill>
                        <a:schemeClr val="tx1"/>
                      </a:solidFill>
                      <a:prstDash val="solid"/>
                      <a:round/>
                      <a:headEnd type="none" w="med" len="med"/>
                      <a:tailEnd type="none" w="med" len="med"/>
                    </a:lnR>
                  </a:tcPr>
                </a:tc>
                <a:tc>
                  <a:txBody>
                    <a:bodyPr/>
                    <a:lstStyle/>
                    <a:p>
                      <a:r>
                        <a:rPr lang="en-US" sz="800" dirty="0" smtClean="0"/>
                        <a:t>#13 – An independent Poland</a:t>
                      </a:r>
                      <a:r>
                        <a:rPr lang="en-US" sz="800" baseline="0" dirty="0" smtClean="0"/>
                        <a:t> should be created which should have access to the sea.</a:t>
                      </a:r>
                      <a:endParaRPr lang="en-US" sz="800" dirty="0"/>
                    </a:p>
                  </a:txBody>
                  <a:tcPr>
                    <a:lnL w="12700" cap="flat" cmpd="sng" algn="ctr">
                      <a:solidFill>
                        <a:schemeClr val="tx1"/>
                      </a:solidFill>
                      <a:prstDash val="solid"/>
                      <a:round/>
                      <a:headEnd type="none" w="med" len="med"/>
                      <a:tailEnd type="none" w="med" len="med"/>
                    </a:lnL>
                  </a:tcPr>
                </a:tc>
                <a:tc>
                  <a:txBody>
                    <a:bodyPr/>
                    <a:lstStyle/>
                    <a:p>
                      <a:endParaRPr lang="en-US" sz="800" dirty="0"/>
                    </a:p>
                  </a:txBody>
                  <a:tcPr/>
                </a:tc>
                <a:tc>
                  <a:txBody>
                    <a:bodyPr/>
                    <a:lstStyle/>
                    <a:p>
                      <a:endParaRPr lang="en-US" sz="800" dirty="0"/>
                    </a:p>
                  </a:txBody>
                  <a:tcPr/>
                </a:tc>
                <a:tc>
                  <a:txBody>
                    <a:bodyPr/>
                    <a:lstStyle/>
                    <a:p>
                      <a:endParaRPr lang="en-US" sz="800" dirty="0"/>
                    </a:p>
                  </a:txBody>
                  <a:tcPr/>
                </a:tc>
              </a:tr>
              <a:tr h="579306">
                <a:tc>
                  <a:txBody>
                    <a:bodyPr/>
                    <a:lstStyle/>
                    <a:p>
                      <a:r>
                        <a:rPr lang="en-US" sz="800" dirty="0" smtClean="0"/>
                        <a:t>#7 –</a:t>
                      </a:r>
                      <a:r>
                        <a:rPr lang="en-US" sz="800" baseline="0" dirty="0" smtClean="0"/>
                        <a:t> Belgium should be independent like before the war.</a:t>
                      </a:r>
                      <a:endParaRPr lang="en-US" sz="800" dirty="0"/>
                    </a:p>
                  </a:txBody>
                  <a:tcPr/>
                </a:tc>
                <a:tc>
                  <a:txBody>
                    <a:bodyPr/>
                    <a:lstStyle/>
                    <a:p>
                      <a:endParaRPr lang="en-US" sz="800" dirty="0" smtClean="0"/>
                    </a:p>
                    <a:p>
                      <a:endParaRPr lang="en-US" sz="800" dirty="0" smtClean="0"/>
                    </a:p>
                    <a:p>
                      <a:endParaRPr lang="en-US" sz="800" dirty="0" smtClean="0"/>
                    </a:p>
                    <a:p>
                      <a:endParaRPr lang="en-US" sz="800" dirty="0"/>
                    </a:p>
                  </a:txBody>
                  <a:tcPr/>
                </a:tc>
                <a:tc>
                  <a:txBody>
                    <a:bodyPr/>
                    <a:lstStyle/>
                    <a:p>
                      <a:endParaRPr lang="en-US" sz="800"/>
                    </a:p>
                  </a:txBody>
                  <a:tcPr/>
                </a:tc>
                <a:tc>
                  <a:txBody>
                    <a:bodyPr/>
                    <a:lstStyle/>
                    <a:p>
                      <a:endParaRPr lang="en-US" sz="800"/>
                    </a:p>
                  </a:txBody>
                  <a:tcPr>
                    <a:lnR w="12700" cap="flat" cmpd="sng" algn="ctr">
                      <a:solidFill>
                        <a:schemeClr val="tx1"/>
                      </a:solidFill>
                      <a:prstDash val="solid"/>
                      <a:round/>
                      <a:headEnd type="none" w="med" len="med"/>
                      <a:tailEnd type="none" w="med" len="med"/>
                    </a:lnR>
                  </a:tcPr>
                </a:tc>
                <a:tc>
                  <a:txBody>
                    <a:bodyPr/>
                    <a:lstStyle/>
                    <a:p>
                      <a:r>
                        <a:rPr lang="en-US" sz="800" dirty="0" smtClean="0"/>
                        <a:t>#14 – A</a:t>
                      </a:r>
                      <a:r>
                        <a:rPr lang="en-US" sz="800" baseline="0" dirty="0" smtClean="0"/>
                        <a:t> League of Nations should be set up to guarantee the political and territorial independence of all states.</a:t>
                      </a:r>
                      <a:endParaRPr lang="en-US" sz="800" dirty="0"/>
                    </a:p>
                  </a:txBody>
                  <a:tcPr>
                    <a:lnL w="12700" cap="flat" cmpd="sng" algn="ctr">
                      <a:solidFill>
                        <a:schemeClr val="tx1"/>
                      </a:solidFill>
                      <a:prstDash val="solid"/>
                      <a:round/>
                      <a:headEnd type="none" w="med" len="med"/>
                      <a:tailEnd type="none" w="med" len="med"/>
                    </a:lnL>
                  </a:tcPr>
                </a:tc>
                <a:tc>
                  <a:txBody>
                    <a:bodyPr/>
                    <a:lstStyle/>
                    <a:p>
                      <a:endParaRPr lang="en-US" sz="800" dirty="0"/>
                    </a:p>
                  </a:txBody>
                  <a:tcPr/>
                </a:tc>
                <a:tc>
                  <a:txBody>
                    <a:bodyPr/>
                    <a:lstStyle/>
                    <a:p>
                      <a:endParaRPr lang="en-US" sz="800" dirty="0"/>
                    </a:p>
                  </a:txBody>
                  <a:tcPr/>
                </a:tc>
                <a:tc>
                  <a:txBody>
                    <a:bodyPr/>
                    <a:lstStyle/>
                    <a:p>
                      <a:endParaRPr lang="en-US" sz="800" dirty="0"/>
                    </a:p>
                  </a:txBody>
                  <a:tcPr/>
                </a:tc>
              </a:tr>
            </a:tbl>
          </a:graphicData>
        </a:graphic>
      </p:graphicFrame>
    </p:spTree>
    <p:extLst>
      <p:ext uri="{BB962C8B-B14F-4D97-AF65-F5344CB8AC3E}">
        <p14:creationId xmlns:p14="http://schemas.microsoft.com/office/powerpoint/2010/main" val="926405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 Plan for Peace</a:t>
            </a:r>
            <a:endParaRPr lang="en-US" dirty="0"/>
          </a:p>
        </p:txBody>
      </p:sp>
      <p:sp>
        <p:nvSpPr>
          <p:cNvPr id="3" name="Content Placeholder 2"/>
          <p:cNvSpPr>
            <a:spLocks noGrp="1"/>
          </p:cNvSpPr>
          <p:nvPr>
            <p:ph sz="half" idx="1"/>
          </p:nvPr>
        </p:nvSpPr>
        <p:spPr>
          <a:xfrm>
            <a:off x="190499" y="1066800"/>
            <a:ext cx="5153121" cy="5791200"/>
          </a:xfrm>
        </p:spPr>
        <p:txBody>
          <a:bodyPr>
            <a:normAutofit/>
          </a:bodyPr>
          <a:lstStyle/>
          <a:p>
            <a:pPr marL="0" indent="0">
              <a:buNone/>
            </a:pPr>
            <a:r>
              <a:rPr lang="en-US" sz="2400" dirty="0" smtClean="0"/>
              <a:t>Woodrow Wilson’s Fourteen Points</a:t>
            </a:r>
          </a:p>
          <a:p>
            <a:r>
              <a:rPr lang="en-US" sz="2400" dirty="0" smtClean="0"/>
              <a:t>Speech given by President Wilson before Congress January 8, 1918</a:t>
            </a:r>
          </a:p>
          <a:p>
            <a:r>
              <a:rPr lang="en-US" sz="2400" dirty="0" smtClean="0"/>
              <a:t>Congress did not accept it.</a:t>
            </a:r>
          </a:p>
        </p:txBody>
      </p:sp>
      <p:pic>
        <p:nvPicPr>
          <p:cNvPr id="9" name="Picture 2" descr="C:\Users\hahecht\Desktop\Woodrow_Wilson-H%26E.jpg"/>
          <p:cNvPicPr>
            <a:picLocks noGrp="1" noChangeAspect="1" noChangeArrowheads="1"/>
          </p:cNvPicPr>
          <p:nvPr>
            <p:ph sz="half" idx="2"/>
          </p:nvPr>
        </p:nvPicPr>
        <p:blipFill>
          <a:blip r:embed="rId5" cstate="print">
            <a:extLst>
              <a:ext uri="{28A0092B-C50C-407E-A947-70E740481C1C}">
                <a14:useLocalDpi xmlns:a14="http://schemas.microsoft.com/office/drawing/2010/main" val="0"/>
              </a:ext>
            </a:extLst>
          </a:blip>
          <a:srcRect/>
          <a:stretch>
            <a:fillRect/>
          </a:stretch>
        </p:blipFill>
        <p:spPr bwMode="auto">
          <a:xfrm>
            <a:off x="5457543" y="1417638"/>
            <a:ext cx="3495958"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312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hahecht\AppData\Local\Microsoft\Windows\Temporary Internet Files\Content.IE5\1WUM5BQ9\MC90030486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819400" y="-152400"/>
            <a:ext cx="3124200" cy="45238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hahecht\AppData\Local\Microsoft\Windows\Temporary Internet Files\Content.IE5\U9CEXJP6\MC900149435[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1" y="197482"/>
            <a:ext cx="3276600" cy="67367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hahecht\AppData\Local\Microsoft\Windows\Temporary Internet Files\Content.IE5\IG08J00T\MC900149437[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0" y="0"/>
            <a:ext cx="2705477" cy="700047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 A Plan for Peace</a:t>
            </a:r>
            <a:endParaRPr lang="en-US" dirty="0"/>
          </a:p>
        </p:txBody>
      </p:sp>
      <p:sp>
        <p:nvSpPr>
          <p:cNvPr id="3" name="Content Placeholder 2"/>
          <p:cNvSpPr>
            <a:spLocks noGrp="1"/>
          </p:cNvSpPr>
          <p:nvPr>
            <p:ph sz="half" idx="1"/>
          </p:nvPr>
        </p:nvSpPr>
        <p:spPr>
          <a:xfrm>
            <a:off x="228600" y="1600200"/>
            <a:ext cx="4267200" cy="5029200"/>
          </a:xfrm>
        </p:spPr>
        <p:txBody>
          <a:bodyPr>
            <a:normAutofit/>
          </a:bodyPr>
          <a:lstStyle/>
          <a:p>
            <a:pPr marL="0" indent="0">
              <a:buNone/>
            </a:pPr>
            <a:r>
              <a:rPr lang="en-US" sz="2600" dirty="0" smtClean="0"/>
              <a:t>Versailles Peace Conference, 1919</a:t>
            </a:r>
          </a:p>
          <a:p>
            <a:r>
              <a:rPr lang="en-US" sz="2000" dirty="0" smtClean="0"/>
              <a:t>The “Big Four”</a:t>
            </a:r>
          </a:p>
          <a:p>
            <a:pPr lvl="1"/>
            <a:r>
              <a:rPr lang="en-US" sz="2000" dirty="0" smtClean="0"/>
              <a:t>British Prime Minister David Lloyd George</a:t>
            </a:r>
          </a:p>
        </p:txBody>
      </p:sp>
      <p:pic>
        <p:nvPicPr>
          <p:cNvPr id="9" name="Picture 2" descr="C:\Users\hahecht\Desktop\245px-David_Lloyd_George.jpg"/>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5111750" y="1837531"/>
            <a:ext cx="3111500" cy="405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78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753</Words>
  <Application>Microsoft Office PowerPoint</Application>
  <PresentationFormat>On-screen Show (4:3)</PresentationFormat>
  <Paragraphs>114</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Do Now:</vt:lpstr>
      <vt:lpstr>PowerPoint Presentation</vt:lpstr>
      <vt:lpstr>Objective: Peace</vt:lpstr>
      <vt:lpstr>Peace</vt:lpstr>
      <vt:lpstr>A Plan for Peace</vt:lpstr>
      <vt:lpstr>A Plan for Peace</vt:lpstr>
      <vt:lpstr>PowerPoint Presentation</vt:lpstr>
      <vt:lpstr>A Plan for Peace</vt:lpstr>
      <vt:lpstr> A Plan for Peace</vt:lpstr>
      <vt:lpstr>A Plan for Peace</vt:lpstr>
      <vt:lpstr>A Plan for Peace</vt:lpstr>
      <vt:lpstr>A Plan for Peace</vt:lpstr>
      <vt:lpstr>A Plan for Peace</vt:lpstr>
      <vt:lpstr>Terms of Peace</vt:lpstr>
      <vt:lpstr>Conclusion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 Name</dc:creator>
  <cp:lastModifiedBy>Hana A. Hecht (hahecht)</cp:lastModifiedBy>
  <cp:revision>39</cp:revision>
  <dcterms:created xsi:type="dcterms:W3CDTF">2013-03-06T14:03:25Z</dcterms:created>
  <dcterms:modified xsi:type="dcterms:W3CDTF">2016-02-26T16:32:42Z</dcterms:modified>
</cp:coreProperties>
</file>