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0" r:id="rId4"/>
    <p:sldId id="262" r:id="rId5"/>
    <p:sldId id="263" r:id="rId6"/>
    <p:sldId id="267" r:id="rId7"/>
    <p:sldId id="268" r:id="rId8"/>
    <p:sldId id="264" r:id="rId9"/>
    <p:sldId id="269" r:id="rId10"/>
    <p:sldId id="270" r:id="rId11"/>
    <p:sldId id="271" r:id="rId12"/>
    <p:sldId id="266" r:id="rId13"/>
    <p:sldId id="272" r:id="rId14"/>
    <p:sldId id="273" r:id="rId15"/>
    <p:sldId id="291" r:id="rId16"/>
    <p:sldId id="292" r:id="rId17"/>
    <p:sldId id="293" r:id="rId18"/>
    <p:sldId id="294" r:id="rId19"/>
    <p:sldId id="295" r:id="rId20"/>
    <p:sldId id="296" r:id="rId21"/>
    <p:sldId id="297" r:id="rId22"/>
    <p:sldId id="298" r:id="rId23"/>
    <p:sldId id="299" r:id="rId24"/>
    <p:sldId id="300" r:id="rId25"/>
    <p:sldId id="265" r:id="rId26"/>
    <p:sldId id="301" r:id="rId27"/>
    <p:sldId id="305" r:id="rId28"/>
    <p:sldId id="302" r:id="rId29"/>
    <p:sldId id="303" r:id="rId30"/>
    <p:sldId id="304" r:id="rId31"/>
    <p:sldId id="276" r:id="rId32"/>
    <p:sldId id="306" r:id="rId33"/>
    <p:sldId id="307" r:id="rId34"/>
    <p:sldId id="283" r:id="rId35"/>
    <p:sldId id="308" r:id="rId36"/>
    <p:sldId id="309" r:id="rId37"/>
    <p:sldId id="277" r:id="rId38"/>
    <p:sldId id="310" r:id="rId39"/>
    <p:sldId id="311" r:id="rId40"/>
    <p:sldId id="312" r:id="rId41"/>
    <p:sldId id="288" r:id="rId42"/>
    <p:sldId id="313" r:id="rId43"/>
    <p:sldId id="314" r:id="rId44"/>
    <p:sldId id="315" r:id="rId45"/>
    <p:sldId id="316" r:id="rId46"/>
    <p:sldId id="282" r:id="rId47"/>
    <p:sldId id="317" r:id="rId48"/>
    <p:sldId id="318" r:id="rId49"/>
    <p:sldId id="257" r:id="rId50"/>
    <p:sldId id="258" r:id="rId51"/>
    <p:sldId id="31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9" autoAdjust="0"/>
    <p:restoredTop sz="94660"/>
  </p:normalViewPr>
  <p:slideViewPr>
    <p:cSldViewPr>
      <p:cViewPr varScale="1">
        <p:scale>
          <a:sx n="53" d="100"/>
          <a:sy n="53" d="100"/>
        </p:scale>
        <p:origin x="54"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BB6975-6349-42CB-8BCC-9B957F94D8C9}"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1859F-7370-4250-A27B-303D2B5F58C9}" type="slidenum">
              <a:rPr lang="en-US" smtClean="0"/>
              <a:t>‹#›</a:t>
            </a:fld>
            <a:endParaRPr lang="en-US"/>
          </a:p>
        </p:txBody>
      </p:sp>
    </p:spTree>
    <p:extLst>
      <p:ext uri="{BB962C8B-B14F-4D97-AF65-F5344CB8AC3E}">
        <p14:creationId xmlns:p14="http://schemas.microsoft.com/office/powerpoint/2010/main" val="195654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B6975-6349-42CB-8BCC-9B957F94D8C9}"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1859F-7370-4250-A27B-303D2B5F58C9}" type="slidenum">
              <a:rPr lang="en-US" smtClean="0"/>
              <a:t>‹#›</a:t>
            </a:fld>
            <a:endParaRPr lang="en-US"/>
          </a:p>
        </p:txBody>
      </p:sp>
    </p:spTree>
    <p:extLst>
      <p:ext uri="{BB962C8B-B14F-4D97-AF65-F5344CB8AC3E}">
        <p14:creationId xmlns:p14="http://schemas.microsoft.com/office/powerpoint/2010/main" val="47856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B6975-6349-42CB-8BCC-9B957F94D8C9}"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1859F-7370-4250-A27B-303D2B5F58C9}" type="slidenum">
              <a:rPr lang="en-US" smtClean="0"/>
              <a:t>‹#›</a:t>
            </a:fld>
            <a:endParaRPr lang="en-US"/>
          </a:p>
        </p:txBody>
      </p:sp>
    </p:spTree>
    <p:extLst>
      <p:ext uri="{BB962C8B-B14F-4D97-AF65-F5344CB8AC3E}">
        <p14:creationId xmlns:p14="http://schemas.microsoft.com/office/powerpoint/2010/main" val="256385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B6975-6349-42CB-8BCC-9B957F94D8C9}"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1859F-7370-4250-A27B-303D2B5F58C9}" type="slidenum">
              <a:rPr lang="en-US" smtClean="0"/>
              <a:t>‹#›</a:t>
            </a:fld>
            <a:endParaRPr lang="en-US"/>
          </a:p>
        </p:txBody>
      </p:sp>
    </p:spTree>
    <p:extLst>
      <p:ext uri="{BB962C8B-B14F-4D97-AF65-F5344CB8AC3E}">
        <p14:creationId xmlns:p14="http://schemas.microsoft.com/office/powerpoint/2010/main" val="135662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B6975-6349-42CB-8BCC-9B957F94D8C9}"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1859F-7370-4250-A27B-303D2B5F58C9}" type="slidenum">
              <a:rPr lang="en-US" smtClean="0"/>
              <a:t>‹#›</a:t>
            </a:fld>
            <a:endParaRPr lang="en-US"/>
          </a:p>
        </p:txBody>
      </p:sp>
    </p:spTree>
    <p:extLst>
      <p:ext uri="{BB962C8B-B14F-4D97-AF65-F5344CB8AC3E}">
        <p14:creationId xmlns:p14="http://schemas.microsoft.com/office/powerpoint/2010/main" val="55088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BB6975-6349-42CB-8BCC-9B957F94D8C9}"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1859F-7370-4250-A27B-303D2B5F58C9}" type="slidenum">
              <a:rPr lang="en-US" smtClean="0"/>
              <a:t>‹#›</a:t>
            </a:fld>
            <a:endParaRPr lang="en-US"/>
          </a:p>
        </p:txBody>
      </p:sp>
    </p:spTree>
    <p:extLst>
      <p:ext uri="{BB962C8B-B14F-4D97-AF65-F5344CB8AC3E}">
        <p14:creationId xmlns:p14="http://schemas.microsoft.com/office/powerpoint/2010/main" val="2018259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BB6975-6349-42CB-8BCC-9B957F94D8C9}" type="datetimeFigureOut">
              <a:rPr lang="en-US" smtClean="0"/>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F1859F-7370-4250-A27B-303D2B5F58C9}" type="slidenum">
              <a:rPr lang="en-US" smtClean="0"/>
              <a:t>‹#›</a:t>
            </a:fld>
            <a:endParaRPr lang="en-US"/>
          </a:p>
        </p:txBody>
      </p:sp>
    </p:spTree>
    <p:extLst>
      <p:ext uri="{BB962C8B-B14F-4D97-AF65-F5344CB8AC3E}">
        <p14:creationId xmlns:p14="http://schemas.microsoft.com/office/powerpoint/2010/main" val="233195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BB6975-6349-42CB-8BCC-9B957F94D8C9}" type="datetimeFigureOut">
              <a:rPr lang="en-US" smtClean="0"/>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F1859F-7370-4250-A27B-303D2B5F58C9}" type="slidenum">
              <a:rPr lang="en-US" smtClean="0"/>
              <a:t>‹#›</a:t>
            </a:fld>
            <a:endParaRPr lang="en-US"/>
          </a:p>
        </p:txBody>
      </p:sp>
    </p:spTree>
    <p:extLst>
      <p:ext uri="{BB962C8B-B14F-4D97-AF65-F5344CB8AC3E}">
        <p14:creationId xmlns:p14="http://schemas.microsoft.com/office/powerpoint/2010/main" val="771059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B6975-6349-42CB-8BCC-9B957F94D8C9}" type="datetimeFigureOut">
              <a:rPr lang="en-US" smtClean="0"/>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F1859F-7370-4250-A27B-303D2B5F58C9}" type="slidenum">
              <a:rPr lang="en-US" smtClean="0"/>
              <a:t>‹#›</a:t>
            </a:fld>
            <a:endParaRPr lang="en-US"/>
          </a:p>
        </p:txBody>
      </p:sp>
    </p:spTree>
    <p:extLst>
      <p:ext uri="{BB962C8B-B14F-4D97-AF65-F5344CB8AC3E}">
        <p14:creationId xmlns:p14="http://schemas.microsoft.com/office/powerpoint/2010/main" val="65437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B6975-6349-42CB-8BCC-9B957F94D8C9}"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1859F-7370-4250-A27B-303D2B5F58C9}" type="slidenum">
              <a:rPr lang="en-US" smtClean="0"/>
              <a:t>‹#›</a:t>
            </a:fld>
            <a:endParaRPr lang="en-US"/>
          </a:p>
        </p:txBody>
      </p:sp>
    </p:spTree>
    <p:extLst>
      <p:ext uri="{BB962C8B-B14F-4D97-AF65-F5344CB8AC3E}">
        <p14:creationId xmlns:p14="http://schemas.microsoft.com/office/powerpoint/2010/main" val="412025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B6975-6349-42CB-8BCC-9B957F94D8C9}"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1859F-7370-4250-A27B-303D2B5F58C9}" type="slidenum">
              <a:rPr lang="en-US" smtClean="0"/>
              <a:t>‹#›</a:t>
            </a:fld>
            <a:endParaRPr lang="en-US"/>
          </a:p>
        </p:txBody>
      </p:sp>
    </p:spTree>
    <p:extLst>
      <p:ext uri="{BB962C8B-B14F-4D97-AF65-F5344CB8AC3E}">
        <p14:creationId xmlns:p14="http://schemas.microsoft.com/office/powerpoint/2010/main" val="322555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B6975-6349-42CB-8BCC-9B957F94D8C9}" type="datetimeFigureOut">
              <a:rPr lang="en-US" smtClean="0"/>
              <a:t>3/8/2016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1859F-7370-4250-A27B-303D2B5F58C9}" type="slidenum">
              <a:rPr lang="en-US" smtClean="0"/>
              <a:t>‹#›</a:t>
            </a:fld>
            <a:endParaRPr lang="en-US"/>
          </a:p>
        </p:txBody>
      </p:sp>
    </p:spTree>
    <p:extLst>
      <p:ext uri="{BB962C8B-B14F-4D97-AF65-F5344CB8AC3E}">
        <p14:creationId xmlns:p14="http://schemas.microsoft.com/office/powerpoint/2010/main" val="481999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533400"/>
            <a:ext cx="7772400" cy="1470025"/>
          </a:xfrm>
        </p:spPr>
        <p:txBody>
          <a:bodyPr/>
          <a:lstStyle/>
          <a:p>
            <a:r>
              <a:rPr lang="en-US" dirty="0" smtClean="0"/>
              <a:t>Do Now:</a:t>
            </a:r>
            <a:endParaRPr lang="en-US" dirty="0"/>
          </a:p>
        </p:txBody>
      </p:sp>
      <p:sp>
        <p:nvSpPr>
          <p:cNvPr id="3" name="Subtitle 2"/>
          <p:cNvSpPr>
            <a:spLocks noGrp="1"/>
          </p:cNvSpPr>
          <p:nvPr>
            <p:ph type="subTitle" idx="1"/>
          </p:nvPr>
        </p:nvSpPr>
        <p:spPr>
          <a:xfrm>
            <a:off x="1962944" y="3124200"/>
            <a:ext cx="5218112" cy="3810000"/>
          </a:xfrm>
        </p:spPr>
        <p:txBody>
          <a:bodyPr/>
          <a:lstStyle/>
          <a:p>
            <a:r>
              <a:rPr lang="en-US" dirty="0" smtClean="0">
                <a:solidFill>
                  <a:schemeClr val="tx1"/>
                </a:solidFill>
              </a:rPr>
              <a:t>Grab </a:t>
            </a:r>
            <a:r>
              <a:rPr lang="en-US" dirty="0" smtClean="0">
                <a:solidFill>
                  <a:schemeClr val="tx1"/>
                </a:solidFill>
              </a:rPr>
              <a:t>today’s </a:t>
            </a:r>
            <a:r>
              <a:rPr lang="en-US" dirty="0" smtClean="0">
                <a:solidFill>
                  <a:schemeClr val="tx1"/>
                </a:solidFill>
              </a:rPr>
              <a:t>Agenda (9:2)</a:t>
            </a:r>
            <a:endParaRPr lang="en-US" dirty="0" smtClean="0">
              <a:solidFill>
                <a:schemeClr val="tx1"/>
              </a:solidFill>
            </a:endParaRPr>
          </a:p>
          <a:p>
            <a:endParaRPr lang="en-US" dirty="0" smtClean="0">
              <a:solidFill>
                <a:schemeClr val="tx1"/>
              </a:solidFill>
            </a:endParaRPr>
          </a:p>
          <a:p>
            <a:r>
              <a:rPr lang="en-US" dirty="0" smtClean="0">
                <a:solidFill>
                  <a:schemeClr val="tx1"/>
                </a:solidFill>
              </a:rPr>
              <a:t>What do you know about the Great Depression?</a:t>
            </a:r>
            <a:endParaRPr lang="en-US" dirty="0">
              <a:solidFill>
                <a:schemeClr val="tx1"/>
              </a:solidFill>
            </a:endParaRPr>
          </a:p>
        </p:txBody>
      </p:sp>
    </p:spTree>
    <p:extLst>
      <p:ext uri="{BB962C8B-B14F-4D97-AF65-F5344CB8AC3E}">
        <p14:creationId xmlns:p14="http://schemas.microsoft.com/office/powerpoint/2010/main" val="366664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457200" y="1600200"/>
            <a:ext cx="4038600" cy="5257800"/>
          </a:xfrm>
        </p:spPr>
        <p:txBody>
          <a:bodyPr>
            <a:normAutofit/>
          </a:bodyPr>
          <a:lstStyle/>
          <a:p>
            <a:pPr marL="0" indent="0">
              <a:buNone/>
            </a:pPr>
            <a:r>
              <a:rPr lang="en-US" dirty="0" smtClean="0"/>
              <a:t>As a result of the war…</a:t>
            </a:r>
          </a:p>
          <a:p>
            <a:r>
              <a:rPr lang="en-US" dirty="0" smtClean="0"/>
              <a:t>United States markets expanded…</a:t>
            </a:r>
          </a:p>
          <a:p>
            <a:pPr lvl="1"/>
            <a:r>
              <a:rPr lang="en-US" dirty="0" smtClean="0"/>
              <a:t>Takes over many European markets, such as agriculture</a:t>
            </a:r>
          </a:p>
          <a:p>
            <a:pPr lvl="1"/>
            <a:r>
              <a:rPr lang="en-US" dirty="0" smtClean="0"/>
              <a:t>Business in the U.S. is good</a:t>
            </a:r>
          </a:p>
          <a:p>
            <a:pPr lvl="1"/>
            <a:r>
              <a:rPr lang="en-US" dirty="0" smtClean="0"/>
              <a:t>Many investments are made in U.S. companies</a:t>
            </a:r>
          </a:p>
        </p:txBody>
      </p:sp>
      <p:pic>
        <p:nvPicPr>
          <p:cNvPr id="8" name="Picture 2" descr="C:\Users\hahecht\Desktop\1257629_display_imag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55710" y="1828800"/>
            <a:ext cx="386816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453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457200" y="1600200"/>
            <a:ext cx="4038600" cy="5257800"/>
          </a:xfrm>
        </p:spPr>
        <p:txBody>
          <a:bodyPr>
            <a:normAutofit/>
          </a:bodyPr>
          <a:lstStyle/>
          <a:p>
            <a:pPr marL="0" indent="0">
              <a:buNone/>
            </a:pPr>
            <a:r>
              <a:rPr lang="en-US" dirty="0" smtClean="0"/>
              <a:t>As a result of the war…</a:t>
            </a:r>
          </a:p>
          <a:p>
            <a:r>
              <a:rPr lang="en-US" dirty="0" smtClean="0"/>
              <a:t>United States markets expanded…</a:t>
            </a:r>
          </a:p>
          <a:p>
            <a:pPr lvl="1"/>
            <a:r>
              <a:rPr lang="en-US" dirty="0" smtClean="0"/>
              <a:t>Takes over many European markets, such as agriculture</a:t>
            </a:r>
          </a:p>
          <a:p>
            <a:pPr lvl="1"/>
            <a:r>
              <a:rPr lang="en-US" dirty="0" smtClean="0"/>
              <a:t>Business in the U.S. is good</a:t>
            </a:r>
          </a:p>
          <a:p>
            <a:pPr lvl="1"/>
            <a:r>
              <a:rPr lang="en-US" dirty="0" smtClean="0"/>
              <a:t>Many investments are made in U.S. companies</a:t>
            </a:r>
          </a:p>
          <a:p>
            <a:pPr lvl="1"/>
            <a:r>
              <a:rPr lang="en-US" dirty="0" smtClean="0"/>
              <a:t>Stocks are bought</a:t>
            </a:r>
            <a:endParaRPr lang="en-US" dirty="0"/>
          </a:p>
        </p:txBody>
      </p:sp>
      <p:pic>
        <p:nvPicPr>
          <p:cNvPr id="8" name="Picture 2" descr="C:\Users\hahecht\Desktop\flappers.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39389"/>
            <a:ext cx="4038600" cy="344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453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p:txBody>
          <a:bodyPr/>
          <a:lstStyle/>
          <a:p>
            <a:pPr marL="0" indent="0">
              <a:buNone/>
            </a:pPr>
            <a:r>
              <a:rPr lang="en-US" dirty="0" smtClean="0"/>
              <a:t>As a result of the war…</a:t>
            </a:r>
          </a:p>
          <a:p>
            <a:r>
              <a:rPr lang="en-US" dirty="0" smtClean="0"/>
              <a:t>Europe can’t afford to buy U.S. products so the U.S. lends money to Europe so they can buy from the U.S.</a:t>
            </a:r>
          </a:p>
        </p:txBody>
      </p:sp>
      <p:pic>
        <p:nvPicPr>
          <p:cNvPr id="7" name="Picture 2" descr="C:\Users\hahecht\Desktop\supplying-allies-1.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5627" y="2209800"/>
            <a:ext cx="433952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872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p:txBody>
          <a:bodyPr/>
          <a:lstStyle/>
          <a:p>
            <a:pPr marL="0" indent="0">
              <a:buNone/>
            </a:pPr>
            <a:r>
              <a:rPr lang="en-US" dirty="0" smtClean="0"/>
              <a:t>As a result of the war…</a:t>
            </a:r>
          </a:p>
          <a:p>
            <a:r>
              <a:rPr lang="en-US" dirty="0" smtClean="0"/>
              <a:t>Europe can’t afford to buy U.S. products so the U.S. lends money to Europe so they can buy from the U.S.</a:t>
            </a:r>
          </a:p>
          <a:p>
            <a:pPr lvl="1"/>
            <a:r>
              <a:rPr lang="en-US" dirty="0" smtClean="0"/>
              <a:t>Excessive expansion of credit</a:t>
            </a:r>
          </a:p>
        </p:txBody>
      </p:sp>
      <p:pic>
        <p:nvPicPr>
          <p:cNvPr id="8" name="Picture 2" descr="C:\Users\hahecht\Desktop\credit_card_in_hand.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025206"/>
            <a:ext cx="4038600" cy="367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349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p:txBody>
          <a:bodyPr/>
          <a:lstStyle/>
          <a:p>
            <a:pPr marL="0" indent="0">
              <a:buNone/>
            </a:pPr>
            <a:r>
              <a:rPr lang="en-US" dirty="0" smtClean="0"/>
              <a:t>As a result of the war…</a:t>
            </a:r>
          </a:p>
          <a:p>
            <a:r>
              <a:rPr lang="en-US" dirty="0" smtClean="0"/>
              <a:t>Europe can’t afford to buy U.S. products so the U.S. lends money to Europe so they can buy from the U.S.</a:t>
            </a:r>
          </a:p>
          <a:p>
            <a:pPr lvl="1"/>
            <a:r>
              <a:rPr lang="en-US" dirty="0" smtClean="0"/>
              <a:t>Excessive expansion of credit</a:t>
            </a:r>
          </a:p>
          <a:p>
            <a:pPr lvl="1"/>
            <a:r>
              <a:rPr lang="en-US" dirty="0" smtClean="0"/>
              <a:t>Unbalanced flow of money to the U.S.</a:t>
            </a:r>
            <a:endParaRPr lang="en-US" dirty="0"/>
          </a:p>
        </p:txBody>
      </p:sp>
      <p:pic>
        <p:nvPicPr>
          <p:cNvPr id="8" name="Picture 2" descr="C:\Users\hahecht\Desktop\unbalanced_budget.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14553"/>
            <a:ext cx="4038600" cy="2897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349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295400"/>
            <a:ext cx="4495800" cy="5562600"/>
          </a:xfrm>
        </p:spPr>
        <p:txBody>
          <a:bodyPr>
            <a:noAutofit/>
          </a:bodyPr>
          <a:lstStyle/>
          <a:p>
            <a:pPr marL="0" indent="0">
              <a:buNone/>
            </a:pPr>
            <a:r>
              <a:rPr lang="en-US" sz="1700" dirty="0" smtClean="0"/>
              <a:t>An Illusion of Prosperity</a:t>
            </a:r>
          </a:p>
          <a:p>
            <a:r>
              <a:rPr lang="en-US" sz="1700" dirty="0" smtClean="0"/>
              <a:t>The Roaring Twenties</a:t>
            </a:r>
          </a:p>
          <a:p>
            <a:pPr lvl="1"/>
            <a:r>
              <a:rPr lang="en-US" sz="1700" dirty="0" smtClean="0"/>
              <a:t>In the U.S., Canada, and Great Britain</a:t>
            </a:r>
          </a:p>
        </p:txBody>
      </p:sp>
      <p:pic>
        <p:nvPicPr>
          <p:cNvPr id="9" name="Picture 3" descr="\\w-sch-staff-12\UserDesktops\hahecht\Desktop\Roaring_Twenties_Oliver_Naylor_s_Orchestra_1925-1024x768.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75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295400"/>
            <a:ext cx="4495800" cy="5562600"/>
          </a:xfrm>
        </p:spPr>
        <p:txBody>
          <a:bodyPr>
            <a:noAutofit/>
          </a:bodyPr>
          <a:lstStyle/>
          <a:p>
            <a:pPr marL="0" indent="0">
              <a:buNone/>
            </a:pPr>
            <a:r>
              <a:rPr lang="en-US" sz="1700" dirty="0" smtClean="0"/>
              <a:t>An Illusion of Prosperity</a:t>
            </a:r>
          </a:p>
          <a:p>
            <a:r>
              <a:rPr lang="en-US" sz="1700" dirty="0" smtClean="0"/>
              <a:t>The Roaring Twenties</a:t>
            </a:r>
          </a:p>
          <a:p>
            <a:pPr lvl="1"/>
            <a:r>
              <a:rPr lang="en-US" sz="1700" dirty="0" smtClean="0"/>
              <a:t>In the U.S., Canada, and Great Britain</a:t>
            </a:r>
          </a:p>
          <a:p>
            <a:pPr lvl="1"/>
            <a:r>
              <a:rPr lang="en-US" sz="1700" dirty="0" smtClean="0"/>
              <a:t>An age of dramatic social and political change.  For the first time, more Americans lived in cities than on farms.</a:t>
            </a:r>
          </a:p>
        </p:txBody>
      </p:sp>
      <p:pic>
        <p:nvPicPr>
          <p:cNvPr id="8" name="Picture 2" descr="\\w-sch-staff-12\UserDesktops\hahecht\Desktop\Roaring-Twenties-from-schmoop.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25640"/>
            <a:ext cx="4038600" cy="327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92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295400"/>
            <a:ext cx="4495800" cy="5562600"/>
          </a:xfrm>
        </p:spPr>
        <p:txBody>
          <a:bodyPr>
            <a:noAutofit/>
          </a:bodyPr>
          <a:lstStyle/>
          <a:p>
            <a:pPr marL="0" indent="0">
              <a:buNone/>
            </a:pPr>
            <a:r>
              <a:rPr lang="en-US" sz="1700" dirty="0" smtClean="0"/>
              <a:t>An Illusion of Prosperity</a:t>
            </a:r>
          </a:p>
          <a:p>
            <a:r>
              <a:rPr lang="en-US" sz="1700" dirty="0" smtClean="0"/>
              <a:t>The Roaring Twenties</a:t>
            </a:r>
          </a:p>
          <a:p>
            <a:pPr lvl="1"/>
            <a:r>
              <a:rPr lang="en-US" sz="1700" dirty="0" smtClean="0"/>
              <a:t>In the U.S., Canada, and Great Britain</a:t>
            </a:r>
          </a:p>
          <a:p>
            <a:pPr lvl="1"/>
            <a:r>
              <a:rPr lang="en-US" sz="1700" dirty="0" smtClean="0"/>
              <a:t>An age of dramatic social and political change.  For the first time, more Americans lived in cities than on farms.</a:t>
            </a:r>
          </a:p>
          <a:p>
            <a:pPr lvl="1"/>
            <a:r>
              <a:rPr lang="en-US" sz="1700" dirty="0" smtClean="0"/>
              <a:t>The nation’s total wealth more than doubled between 1920 and 1929, and this economic growth swept many Americans into an affluent but unfamiliar “consumer society</a:t>
            </a:r>
            <a:r>
              <a:rPr lang="en-US" sz="1700" dirty="0" smtClean="0"/>
              <a:t>.”</a:t>
            </a:r>
            <a:endParaRPr lang="en-US" sz="1700" dirty="0" smtClean="0"/>
          </a:p>
        </p:txBody>
      </p:sp>
      <p:pic>
        <p:nvPicPr>
          <p:cNvPr id="8" name="Picture 2" descr="\\w-sch-staff-12\UserDesktops\hahecht\Desktop\11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50341" y="2057400"/>
            <a:ext cx="445954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92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295400"/>
            <a:ext cx="4495800" cy="5562600"/>
          </a:xfrm>
        </p:spPr>
        <p:txBody>
          <a:bodyPr>
            <a:noAutofit/>
          </a:bodyPr>
          <a:lstStyle/>
          <a:p>
            <a:pPr marL="0" indent="0">
              <a:buNone/>
            </a:pPr>
            <a:r>
              <a:rPr lang="en-US" sz="1700" dirty="0" smtClean="0"/>
              <a:t>An Illusion of Prosperity</a:t>
            </a:r>
          </a:p>
          <a:p>
            <a:r>
              <a:rPr lang="en-US" sz="1700" dirty="0" smtClean="0"/>
              <a:t>The Roaring Twenties</a:t>
            </a:r>
          </a:p>
          <a:p>
            <a:pPr lvl="1"/>
            <a:r>
              <a:rPr lang="en-US" sz="1700" dirty="0" smtClean="0"/>
              <a:t>In the U.S., Canada, and Great Britain</a:t>
            </a:r>
          </a:p>
          <a:p>
            <a:pPr lvl="1"/>
            <a:r>
              <a:rPr lang="en-US" sz="1700" dirty="0" smtClean="0"/>
              <a:t>An age of dramatic social and political change.  For the first time, more Americans lived in cities than on farms.</a:t>
            </a:r>
          </a:p>
          <a:p>
            <a:pPr lvl="1"/>
            <a:r>
              <a:rPr lang="en-US" sz="1700" dirty="0" smtClean="0"/>
              <a:t>The nation’s total wealth more than doubled between 1920 and 1929, and this economic growth swept many Americans into an affluent but unfamiliar “consumer society.” </a:t>
            </a:r>
            <a:endParaRPr lang="en-US" sz="1700" dirty="0" smtClean="0"/>
          </a:p>
          <a:p>
            <a:pPr lvl="1"/>
            <a:r>
              <a:rPr lang="en-US" sz="1700" dirty="0" smtClean="0"/>
              <a:t>Wages </a:t>
            </a:r>
            <a:r>
              <a:rPr lang="en-US" sz="1700" dirty="0" smtClean="0"/>
              <a:t>were up.  Workers had more money to spend, and they spent it on automobiles, and popular entertainment, especially movies.</a:t>
            </a:r>
          </a:p>
        </p:txBody>
      </p:sp>
      <p:pic>
        <p:nvPicPr>
          <p:cNvPr id="8" name="Picture 2" descr="\\w-sch-staff-12\UserDesktops\hahecht\Desktop\movie-theater-1920s-grange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95291" y="2286000"/>
            <a:ext cx="440513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92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1600" dirty="0" smtClean="0"/>
              <a:t>An Illusion of Prosperity</a:t>
            </a:r>
          </a:p>
          <a:p>
            <a:r>
              <a:rPr lang="en-US" sz="1600" dirty="0" smtClean="0"/>
              <a:t>The Stock Market Boom</a:t>
            </a:r>
          </a:p>
          <a:p>
            <a:pPr lvl="1"/>
            <a:r>
              <a:rPr lang="en-US" sz="1600" dirty="0" smtClean="0"/>
              <a:t>Although the stock market has the reputation of being a risky investment, it did not appear that way in the 1920s.  With the mood of the country exuberant, the stock market seemed an infallible investment in the future.</a:t>
            </a:r>
          </a:p>
        </p:txBody>
      </p:sp>
      <p:pic>
        <p:nvPicPr>
          <p:cNvPr id="8" name="Picture 2" descr="\\w-sch-staff-12\UserDesktops\hahecht\Desktop\1929-bloomberg-galler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28390"/>
            <a:ext cx="4038600" cy="266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01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609600"/>
            <a:ext cx="7772400" cy="1470025"/>
          </a:xfrm>
        </p:spPr>
        <p:txBody>
          <a:bodyPr/>
          <a:lstStyle/>
          <a:p>
            <a:r>
              <a:rPr lang="en-US" dirty="0" smtClean="0"/>
              <a:t>Objective:</a:t>
            </a:r>
            <a:br>
              <a:rPr lang="en-US" dirty="0" smtClean="0"/>
            </a:br>
            <a:r>
              <a:rPr lang="en-US" b="1" dirty="0" smtClean="0"/>
              <a:t>The Great Depression</a:t>
            </a:r>
            <a:endParaRPr lang="en-US" dirty="0"/>
          </a:p>
        </p:txBody>
      </p:sp>
      <p:sp>
        <p:nvSpPr>
          <p:cNvPr id="3" name="Subtitle 2"/>
          <p:cNvSpPr>
            <a:spLocks noGrp="1"/>
          </p:cNvSpPr>
          <p:nvPr>
            <p:ph type="subTitle" idx="1"/>
          </p:nvPr>
        </p:nvSpPr>
        <p:spPr>
          <a:xfrm>
            <a:off x="1371600" y="2209800"/>
            <a:ext cx="6400800" cy="3429000"/>
          </a:xfrm>
        </p:spPr>
        <p:txBody>
          <a:bodyPr/>
          <a:lstStyle/>
          <a:p>
            <a:r>
              <a:rPr lang="en-US" b="1" dirty="0" smtClean="0">
                <a:solidFill>
                  <a:schemeClr val="tx1"/>
                </a:solidFill>
              </a:rPr>
              <a:t>WHII.11b</a:t>
            </a:r>
          </a:p>
          <a:p>
            <a:r>
              <a:rPr lang="en-US" dirty="0" smtClean="0">
                <a:solidFill>
                  <a:schemeClr val="tx1"/>
                </a:solidFill>
              </a:rPr>
              <a:t>TSWDK of political, economic, social, and cultural developments during the Interwar Period by citing causes and assessing the impact of worldwide depression in the 1930s/</a:t>
            </a:r>
            <a:endParaRPr lang="en-US" dirty="0">
              <a:solidFill>
                <a:schemeClr val="tx1"/>
              </a:solidFill>
            </a:endParaRPr>
          </a:p>
        </p:txBody>
      </p:sp>
    </p:spTree>
    <p:extLst>
      <p:ext uri="{BB962C8B-B14F-4D97-AF65-F5344CB8AC3E}">
        <p14:creationId xmlns:p14="http://schemas.microsoft.com/office/powerpoint/2010/main" val="444253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1600" dirty="0" smtClean="0"/>
              <a:t>An Illusion of Prosperity</a:t>
            </a:r>
          </a:p>
          <a:p>
            <a:r>
              <a:rPr lang="en-US" sz="1600" dirty="0" smtClean="0"/>
              <a:t>The Stock Market Boom</a:t>
            </a:r>
          </a:p>
          <a:p>
            <a:pPr lvl="1"/>
            <a:r>
              <a:rPr lang="en-US" sz="1600" dirty="0" smtClean="0"/>
              <a:t>Although the stock market has the reputation of being a risky investment, it did not appear that way in the 1920s.  With the mood of the country exuberant, the stock market seemed an infallible investment in the future.</a:t>
            </a:r>
          </a:p>
          <a:p>
            <a:pPr lvl="1"/>
            <a:r>
              <a:rPr lang="en-US" sz="1600" dirty="0" smtClean="0"/>
              <a:t>As more people invested in the stock market, stock prices began to rise.  This was first noticeable in 1925.</a:t>
            </a:r>
          </a:p>
        </p:txBody>
      </p:sp>
      <p:pic>
        <p:nvPicPr>
          <p:cNvPr id="8" name="Picture 2" descr="\\w-sch-staff-12\UserDesktops\hahecht\Desktop\71256-004-0692912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44609"/>
            <a:ext cx="4038600" cy="263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88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1600" dirty="0" smtClean="0"/>
              <a:t>An Illusion of Prosperity</a:t>
            </a:r>
          </a:p>
          <a:p>
            <a:r>
              <a:rPr lang="en-US" sz="1600" dirty="0" smtClean="0"/>
              <a:t>The Stock Market Boom</a:t>
            </a:r>
          </a:p>
          <a:p>
            <a:pPr lvl="1"/>
            <a:r>
              <a:rPr lang="en-US" sz="1600" dirty="0" smtClean="0"/>
              <a:t>Although the stock market has the reputation of being a risky investment, it did not appear that way in the 1920s.  With the mood of the country exuberant, the stock market seemed an infallible investment in the future.</a:t>
            </a:r>
          </a:p>
          <a:p>
            <a:pPr lvl="1"/>
            <a:r>
              <a:rPr lang="en-US" sz="1600" dirty="0" smtClean="0"/>
              <a:t>As more people invested in the stock market, stock prices began to rise.  This was first noticeable in 1925.</a:t>
            </a:r>
          </a:p>
          <a:p>
            <a:pPr lvl="1"/>
            <a:r>
              <a:rPr lang="en-US" sz="1600" dirty="0" smtClean="0"/>
              <a:t>The stock market boom changed the way investors viewed the stock market.  No longer was the stock market for long-term investment.  Rather, in 1928, the stock market had become a place where everyday people truly believe that they could become very rich.</a:t>
            </a:r>
          </a:p>
        </p:txBody>
      </p:sp>
      <p:pic>
        <p:nvPicPr>
          <p:cNvPr id="8" name="Picture 2" descr="\\w-sch-staff-12\UserDesktops\hahecht\Desktop\stock-market-crash-1929.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01943"/>
            <a:ext cx="4038600" cy="292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88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1600" dirty="0" smtClean="0"/>
              <a:t>An Illusion of Prosperity</a:t>
            </a:r>
          </a:p>
          <a:p>
            <a:r>
              <a:rPr lang="en-US" sz="1600" dirty="0" smtClean="0"/>
              <a:t>The Stock Market Boom (continued)</a:t>
            </a:r>
          </a:p>
          <a:p>
            <a:pPr lvl="1"/>
            <a:r>
              <a:rPr lang="en-US" sz="1600" dirty="0" smtClean="0"/>
              <a:t>Interests in the stock market reached a fevered pitch.  Stocks had become the talk of the town. </a:t>
            </a:r>
            <a:r>
              <a:rPr lang="en-US" sz="1600" dirty="0" smtClean="0"/>
              <a:t>As </a:t>
            </a:r>
            <a:r>
              <a:rPr lang="en-US" sz="1600" dirty="0" smtClean="0"/>
              <a:t>newspapers reported stories of ordinary people – like chauffeurs, maids, and teachers – making millions off the stock market, the fervor to buy stocks grew exponentially.</a:t>
            </a:r>
          </a:p>
          <a:p>
            <a:pPr lvl="1"/>
            <a:r>
              <a:rPr lang="en-US" sz="1600" dirty="0" smtClean="0"/>
              <a:t>Although an increasing number of people wanted to buy stocks, not everyone had the money to do so.  So people were allowed to buy stocks “on margin.”  This means that the buyer would put down some of his own money, and borrow the rest from a broker.  In the 1920s, the buyer only had to put down 10-20% of his money and thus borrowed 80-90% of the cost of the stock.</a:t>
            </a:r>
          </a:p>
        </p:txBody>
      </p:sp>
      <p:pic>
        <p:nvPicPr>
          <p:cNvPr id="9" name="Picture 3" descr="\\w-sch-staff-12\UserDesktops\hahecht\Desktop\Crowd_outside_nys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73650" y="1647031"/>
            <a:ext cx="3187700" cy="443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2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1600" dirty="0" smtClean="0"/>
              <a:t>An Illusion of Prosperity</a:t>
            </a:r>
          </a:p>
          <a:p>
            <a:r>
              <a:rPr lang="en-US" sz="1600" dirty="0" smtClean="0"/>
              <a:t>The Stock Market Boom (continued)</a:t>
            </a:r>
          </a:p>
          <a:p>
            <a:pPr lvl="1"/>
            <a:r>
              <a:rPr lang="en-US" sz="1600" dirty="0" smtClean="0"/>
              <a:t>Buying on margin could be risky because if the price of stock fell lower than the loan amount, the broker would likely issue a “margin call,” which means that the buyer must come up with the cash to pay back his loan immediately.</a:t>
            </a:r>
          </a:p>
          <a:p>
            <a:pPr lvl="1"/>
            <a:r>
              <a:rPr lang="en-US" sz="1600" dirty="0" smtClean="0"/>
              <a:t>In the 1920s, many speculators (people who hoped to make a lot of money on the stock market) bought stocks on margin.  Confident in what seemed a never-ending rise in prices, many of these speculators neglected to seriously consider the risk they were taking.</a:t>
            </a:r>
          </a:p>
        </p:txBody>
      </p:sp>
      <p:pic>
        <p:nvPicPr>
          <p:cNvPr id="9" name="Picture 3" descr="\\w-sch-staff-12\UserDesktops\hahecht\Desktop\Crowd_outside_nys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73650" y="1647031"/>
            <a:ext cx="3187700" cy="443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54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1600" dirty="0" smtClean="0"/>
              <a:t>An Illusion of Prosperity</a:t>
            </a:r>
          </a:p>
          <a:p>
            <a:r>
              <a:rPr lang="en-US" sz="1600" dirty="0" smtClean="0"/>
              <a:t>The Stock Market Boom (continued)</a:t>
            </a:r>
          </a:p>
          <a:p>
            <a:pPr lvl="1"/>
            <a:r>
              <a:rPr lang="en-US" sz="1600" dirty="0" smtClean="0"/>
              <a:t>Buying on margin could be risky because if the price of stock fell lower than the loan amount, the broker would likely issue a “margin call,” which means that the buyer must come up with the cash to pay back his loan immediately.</a:t>
            </a:r>
          </a:p>
          <a:p>
            <a:pPr lvl="1"/>
            <a:r>
              <a:rPr lang="en-US" sz="1600" dirty="0" smtClean="0"/>
              <a:t>In the 1920s, many speculators (people who hoped to make a lot of money on the stock market) bought stocks on margin.  Confident in what seemed a never-ending rise in prices, many of these speculators neglected to seriously consider the risk they were taking.</a:t>
            </a:r>
          </a:p>
          <a:p>
            <a:pPr lvl="1"/>
            <a:r>
              <a:rPr lang="en-US" sz="1600" dirty="0" smtClean="0"/>
              <a:t>But for now, everything was roses!</a:t>
            </a:r>
          </a:p>
        </p:txBody>
      </p:sp>
      <p:pic>
        <p:nvPicPr>
          <p:cNvPr id="7" name="Picture 3" descr="\\w-sch-staff-12\UserDesktops\hahecht\Desktop\Roaring_Twenties_Oliver_Naylor_s_Orchestra_1925-1024x768.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110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smtClean="0"/>
              <a:t>An Illusion of Prosperity</a:t>
            </a:r>
          </a:p>
          <a:p>
            <a:r>
              <a:rPr lang="en-US" dirty="0" smtClean="0"/>
              <a:t>Europe rebuilds </a:t>
            </a:r>
          </a:p>
          <a:p>
            <a:pPr lvl="1"/>
            <a:r>
              <a:rPr lang="en-US" dirty="0" smtClean="0"/>
              <a:t>They were able to rebuild many industries, although still had trouble reclaiming some markets.</a:t>
            </a:r>
          </a:p>
          <a:p>
            <a:pPr lvl="1"/>
            <a:r>
              <a:rPr lang="en-US" dirty="0" smtClean="0"/>
              <a:t>European agriculture also picks up, which meant that they could feed themselves now.  There was no need to get American produce.</a:t>
            </a:r>
          </a:p>
          <a:p>
            <a:pPr lvl="1"/>
            <a:r>
              <a:rPr lang="en-US" dirty="0" smtClean="0"/>
              <a:t>While most of Europe was still suffering from the effects of the Great War, many areas were recovering, albeit slowly.</a:t>
            </a:r>
          </a:p>
        </p:txBody>
      </p:sp>
      <p:pic>
        <p:nvPicPr>
          <p:cNvPr id="6"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56918" y="1752600"/>
            <a:ext cx="4190999" cy="4190999"/>
          </a:xfrm>
        </p:spPr>
      </p:pic>
    </p:spTree>
    <p:extLst>
      <p:ext uri="{BB962C8B-B14F-4D97-AF65-F5344CB8AC3E}">
        <p14:creationId xmlns:p14="http://schemas.microsoft.com/office/powerpoint/2010/main" val="20458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600200"/>
            <a:ext cx="4495800" cy="5105400"/>
          </a:xfrm>
        </p:spPr>
        <p:txBody>
          <a:bodyPr>
            <a:normAutofit/>
          </a:bodyPr>
          <a:lstStyle/>
          <a:p>
            <a:pPr marL="0" indent="0">
              <a:buNone/>
            </a:pPr>
            <a:r>
              <a:rPr lang="en-US" sz="2000" dirty="0" smtClean="0"/>
              <a:t>An Illusion of Prosperity</a:t>
            </a:r>
          </a:p>
          <a:p>
            <a:r>
              <a:rPr lang="en-US" sz="2000" dirty="0" smtClean="0"/>
              <a:t>Tariffs</a:t>
            </a:r>
          </a:p>
          <a:p>
            <a:pPr lvl="1"/>
            <a:r>
              <a:rPr lang="en-US" sz="2000" dirty="0" smtClean="0"/>
              <a:t>As a result of the slow recovery, Europe began exporting their own products, particularly to America.</a:t>
            </a:r>
          </a:p>
        </p:txBody>
      </p:sp>
      <p:pic>
        <p:nvPicPr>
          <p:cNvPr id="7" name="Picture 2" descr="C:\Users\hahecht\Desktop\wheat-combine-mules-early1920s-US-great-plain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577306"/>
            <a:ext cx="3810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600200"/>
            <a:ext cx="4495800" cy="5105400"/>
          </a:xfrm>
        </p:spPr>
        <p:txBody>
          <a:bodyPr>
            <a:normAutofit/>
          </a:bodyPr>
          <a:lstStyle/>
          <a:p>
            <a:pPr marL="0" indent="0">
              <a:buNone/>
            </a:pPr>
            <a:r>
              <a:rPr lang="en-US" sz="2000" dirty="0" smtClean="0"/>
              <a:t>An Illusion of Prosperity</a:t>
            </a:r>
          </a:p>
          <a:p>
            <a:r>
              <a:rPr lang="en-US" sz="2000" dirty="0" smtClean="0"/>
              <a:t>Tariffs</a:t>
            </a:r>
          </a:p>
          <a:p>
            <a:pPr lvl="1"/>
            <a:r>
              <a:rPr lang="en-US" sz="2000" dirty="0" smtClean="0"/>
              <a:t>As a result of the slow recovery, Europe began exporting their own products, particularly to America.</a:t>
            </a:r>
          </a:p>
          <a:p>
            <a:pPr lvl="1"/>
            <a:r>
              <a:rPr lang="en-US" sz="2000" dirty="0" smtClean="0"/>
              <a:t>This caused the prices of produce in America to drop.</a:t>
            </a:r>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11530" y="1600200"/>
            <a:ext cx="3311939" cy="4525963"/>
          </a:xfrm>
        </p:spPr>
      </p:pic>
    </p:spTree>
    <p:extLst>
      <p:ext uri="{BB962C8B-B14F-4D97-AF65-F5344CB8AC3E}">
        <p14:creationId xmlns:p14="http://schemas.microsoft.com/office/powerpoint/2010/main" val="2740341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600200"/>
            <a:ext cx="4495800" cy="5105400"/>
          </a:xfrm>
        </p:spPr>
        <p:txBody>
          <a:bodyPr>
            <a:normAutofit/>
          </a:bodyPr>
          <a:lstStyle/>
          <a:p>
            <a:pPr marL="0" indent="0">
              <a:buNone/>
            </a:pPr>
            <a:r>
              <a:rPr lang="en-US" sz="2000" dirty="0" smtClean="0"/>
              <a:t>An Illusion of Prosperity</a:t>
            </a:r>
          </a:p>
          <a:p>
            <a:r>
              <a:rPr lang="en-US" sz="2000" dirty="0" smtClean="0"/>
              <a:t>Tariffs</a:t>
            </a:r>
          </a:p>
          <a:p>
            <a:pPr lvl="1"/>
            <a:r>
              <a:rPr lang="en-US" sz="2000" dirty="0" smtClean="0"/>
              <a:t>As a result of the slow recovery, Europe began exporting their own products, particularly to America.</a:t>
            </a:r>
          </a:p>
          <a:p>
            <a:pPr lvl="1"/>
            <a:r>
              <a:rPr lang="en-US" sz="2000" dirty="0" smtClean="0"/>
              <a:t>This caused the prices of produce in America to drop.</a:t>
            </a:r>
          </a:p>
          <a:p>
            <a:pPr lvl="1"/>
            <a:r>
              <a:rPr lang="en-US" sz="2000" dirty="0" smtClean="0"/>
              <a:t>Tariffs = tax on imports to make home market cheaper.</a:t>
            </a:r>
          </a:p>
        </p:txBody>
      </p:sp>
      <p:pic>
        <p:nvPicPr>
          <p:cNvPr id="7"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1427830"/>
            <a:ext cx="3733800" cy="5077968"/>
          </a:xfrm>
        </p:spPr>
      </p:pic>
    </p:spTree>
    <p:extLst>
      <p:ext uri="{BB962C8B-B14F-4D97-AF65-F5344CB8AC3E}">
        <p14:creationId xmlns:p14="http://schemas.microsoft.com/office/powerpoint/2010/main" val="3964678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600200"/>
            <a:ext cx="4495800" cy="5105400"/>
          </a:xfrm>
        </p:spPr>
        <p:txBody>
          <a:bodyPr>
            <a:normAutofit/>
          </a:bodyPr>
          <a:lstStyle/>
          <a:p>
            <a:pPr marL="0" indent="0">
              <a:buNone/>
            </a:pPr>
            <a:r>
              <a:rPr lang="en-US" sz="2000" dirty="0" smtClean="0"/>
              <a:t>An Illusion of Prosperity</a:t>
            </a:r>
          </a:p>
          <a:p>
            <a:r>
              <a:rPr lang="en-US" sz="2000" dirty="0" smtClean="0"/>
              <a:t>Tariffs</a:t>
            </a:r>
          </a:p>
          <a:p>
            <a:pPr lvl="1"/>
            <a:r>
              <a:rPr lang="en-US" sz="2000" dirty="0" smtClean="0"/>
              <a:t>As a result of the slow recovery, Europe began exporting their own products, particularly to America.</a:t>
            </a:r>
          </a:p>
          <a:p>
            <a:pPr lvl="1"/>
            <a:r>
              <a:rPr lang="en-US" sz="2000" dirty="0"/>
              <a:t>This caused the prices of produce in America to drop</a:t>
            </a:r>
            <a:r>
              <a:rPr lang="en-US" sz="2000" dirty="0" smtClean="0"/>
              <a:t>.</a:t>
            </a:r>
          </a:p>
          <a:p>
            <a:pPr lvl="1"/>
            <a:r>
              <a:rPr lang="en-US" sz="2000" dirty="0" smtClean="0"/>
              <a:t>Tariffs = tax on imports to make home market cheaper.</a:t>
            </a:r>
          </a:p>
          <a:p>
            <a:pPr lvl="1"/>
            <a:r>
              <a:rPr lang="en-US" sz="2000" dirty="0" smtClean="0"/>
              <a:t>In response, the U.S. places high protective tariffs to protect home markets.</a:t>
            </a:r>
          </a:p>
        </p:txBody>
      </p:sp>
      <p:pic>
        <p:nvPicPr>
          <p:cNvPr id="7" name="Picture 2" descr="C:\Users\hahecht\Desktop\farmer-black653x424.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48936"/>
            <a:ext cx="4038600" cy="262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678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Great Depression</a:t>
            </a:r>
            <a:endParaRPr lang="en-US" dirty="0"/>
          </a:p>
        </p:txBody>
      </p:sp>
      <p:sp>
        <p:nvSpPr>
          <p:cNvPr id="3" name="Content Placeholder 2"/>
          <p:cNvSpPr>
            <a:spLocks noGrp="1"/>
          </p:cNvSpPr>
          <p:nvPr>
            <p:ph idx="1"/>
          </p:nvPr>
        </p:nvSpPr>
        <p:spPr/>
        <p:txBody>
          <a:bodyPr/>
          <a:lstStyle/>
          <a:p>
            <a:r>
              <a:rPr lang="en-US" dirty="0" smtClean="0"/>
              <a:t>Germany</a:t>
            </a:r>
          </a:p>
          <a:p>
            <a:r>
              <a:rPr lang="en-US" dirty="0" smtClean="0"/>
              <a:t>Road to Depression</a:t>
            </a:r>
          </a:p>
          <a:p>
            <a:r>
              <a:rPr lang="en-US" dirty="0" smtClean="0"/>
              <a:t>Depression</a:t>
            </a:r>
            <a:endParaRPr lang="en-US" dirty="0"/>
          </a:p>
        </p:txBody>
      </p:sp>
    </p:spTree>
    <p:extLst>
      <p:ext uri="{BB962C8B-B14F-4D97-AF65-F5344CB8AC3E}">
        <p14:creationId xmlns:p14="http://schemas.microsoft.com/office/powerpoint/2010/main" val="238914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600200"/>
            <a:ext cx="4495800" cy="5105400"/>
          </a:xfrm>
        </p:spPr>
        <p:txBody>
          <a:bodyPr>
            <a:normAutofit/>
          </a:bodyPr>
          <a:lstStyle/>
          <a:p>
            <a:pPr marL="0" indent="0">
              <a:buNone/>
            </a:pPr>
            <a:r>
              <a:rPr lang="en-US" sz="2000" dirty="0" smtClean="0"/>
              <a:t>An Illusion of Prosperity</a:t>
            </a:r>
          </a:p>
          <a:p>
            <a:r>
              <a:rPr lang="en-US" sz="2000" dirty="0" smtClean="0"/>
              <a:t>Tariffs</a:t>
            </a:r>
          </a:p>
          <a:p>
            <a:pPr lvl="1"/>
            <a:r>
              <a:rPr lang="en-US" sz="2000" dirty="0" smtClean="0"/>
              <a:t>As a result of the slow recovery, Europe began exporting their own products, particularly to America.</a:t>
            </a:r>
          </a:p>
          <a:p>
            <a:pPr lvl="1"/>
            <a:r>
              <a:rPr lang="en-US" sz="2000" dirty="0"/>
              <a:t>This caused the prices of produce in America to drop</a:t>
            </a:r>
            <a:r>
              <a:rPr lang="en-US" sz="2000" dirty="0" smtClean="0"/>
              <a:t>.</a:t>
            </a:r>
          </a:p>
          <a:p>
            <a:pPr lvl="1"/>
            <a:r>
              <a:rPr lang="en-US" sz="2000" dirty="0" smtClean="0"/>
              <a:t>Tariffs = tax on imports to make home market cheaper.</a:t>
            </a:r>
          </a:p>
          <a:p>
            <a:pPr lvl="1"/>
            <a:r>
              <a:rPr lang="en-US" sz="2000" dirty="0" smtClean="0"/>
              <a:t>In response, the U.S. places high protective tariffs to protect home markets.</a:t>
            </a:r>
          </a:p>
          <a:p>
            <a:pPr lvl="1"/>
            <a:r>
              <a:rPr lang="en-US" sz="2000" dirty="0" smtClean="0"/>
              <a:t>Higher prices, heavier competition; fewer markets.</a:t>
            </a:r>
          </a:p>
        </p:txBody>
      </p:sp>
      <p:pic>
        <p:nvPicPr>
          <p:cNvPr id="7"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13108"/>
            <a:ext cx="4038600" cy="2900146"/>
          </a:xfrm>
        </p:spPr>
      </p:pic>
    </p:spTree>
    <p:extLst>
      <p:ext uri="{BB962C8B-B14F-4D97-AF65-F5344CB8AC3E}">
        <p14:creationId xmlns:p14="http://schemas.microsoft.com/office/powerpoint/2010/main" val="3964678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2000" dirty="0" smtClean="0"/>
              <a:t>Farmers</a:t>
            </a:r>
          </a:p>
          <a:p>
            <a:r>
              <a:rPr lang="en-US" sz="2000" dirty="0" smtClean="0"/>
              <a:t>Boom</a:t>
            </a:r>
          </a:p>
          <a:p>
            <a:pPr lvl="1"/>
            <a:r>
              <a:rPr lang="en-US" sz="2000" dirty="0"/>
              <a:t>In order to keep up with the demand from Europe right after the war, farmers bought land (mortgage).</a:t>
            </a:r>
          </a:p>
          <a:p>
            <a:pPr lvl="1"/>
            <a:r>
              <a:rPr lang="en-US" sz="2000" dirty="0"/>
              <a:t>Farmers also invested in new machines to better keep up with the demand from Europe</a:t>
            </a:r>
            <a:r>
              <a:rPr lang="en-US" sz="2000" dirty="0" smtClean="0"/>
              <a:t>.</a:t>
            </a:r>
          </a:p>
        </p:txBody>
      </p:sp>
      <p:pic>
        <p:nvPicPr>
          <p:cNvPr id="7" name="Picture 2" descr="C:\Users\hahecht\Desktop\wheat-combine-mules-early1920s-US-great-plain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577306"/>
            <a:ext cx="3810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28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2000" dirty="0" smtClean="0"/>
              <a:t>Farmers</a:t>
            </a:r>
          </a:p>
          <a:p>
            <a:r>
              <a:rPr lang="en-US" sz="2000" dirty="0" smtClean="0"/>
              <a:t>Boom</a:t>
            </a:r>
          </a:p>
          <a:p>
            <a:pPr lvl="1"/>
            <a:r>
              <a:rPr lang="en-US" sz="2000" dirty="0"/>
              <a:t>In order to keep up with the demand from Europe right after the war, farmers bought land (mortgage).</a:t>
            </a:r>
          </a:p>
          <a:p>
            <a:pPr lvl="1"/>
            <a:r>
              <a:rPr lang="en-US" sz="2000" dirty="0"/>
              <a:t>Farmers also invested in new machines to better keep up with the demand from Europe</a:t>
            </a:r>
            <a:r>
              <a:rPr lang="en-US" sz="2000" dirty="0" smtClean="0"/>
              <a:t>.</a:t>
            </a:r>
          </a:p>
          <a:p>
            <a:r>
              <a:rPr lang="en-US" sz="2000" dirty="0" smtClean="0"/>
              <a:t>Bust</a:t>
            </a:r>
          </a:p>
          <a:p>
            <a:pPr lvl="1"/>
            <a:r>
              <a:rPr lang="en-US" sz="2000" dirty="0" smtClean="0"/>
              <a:t>When the demand from Europe decreased, farmers could not pay the mortgage.</a:t>
            </a:r>
          </a:p>
        </p:txBody>
      </p:sp>
      <p:pic>
        <p:nvPicPr>
          <p:cNvPr id="8" name="Picture 2" descr="C:\Users\hahecht\Desktop\farmer-black653x424.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48936"/>
            <a:ext cx="4038600" cy="262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71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2000" dirty="0" smtClean="0"/>
              <a:t>Farmers</a:t>
            </a:r>
          </a:p>
          <a:p>
            <a:r>
              <a:rPr lang="en-US" sz="2000" dirty="0" smtClean="0"/>
              <a:t>Boom</a:t>
            </a:r>
          </a:p>
          <a:p>
            <a:pPr lvl="1"/>
            <a:r>
              <a:rPr lang="en-US" sz="2000" dirty="0"/>
              <a:t>In order to keep up with the demand from Europe right after the war, farmers bought land (mortgage).</a:t>
            </a:r>
          </a:p>
          <a:p>
            <a:pPr lvl="1"/>
            <a:r>
              <a:rPr lang="en-US" sz="2000" dirty="0"/>
              <a:t>Farmers also invested in new machines to better keep up with the demand from Europe</a:t>
            </a:r>
            <a:r>
              <a:rPr lang="en-US" sz="2000" dirty="0" smtClean="0"/>
              <a:t>.</a:t>
            </a:r>
          </a:p>
          <a:p>
            <a:r>
              <a:rPr lang="en-US" sz="2000" dirty="0" smtClean="0"/>
              <a:t>Bust</a:t>
            </a:r>
          </a:p>
          <a:p>
            <a:pPr lvl="1"/>
            <a:r>
              <a:rPr lang="en-US" sz="2000" dirty="0" smtClean="0"/>
              <a:t>When the demand from Europe decreased, farmers could not pay the mortgage.</a:t>
            </a:r>
          </a:p>
          <a:p>
            <a:pPr lvl="1"/>
            <a:r>
              <a:rPr lang="en-US" sz="2000" dirty="0" smtClean="0"/>
              <a:t>Many farmers defaulted on their mortgage and lost their land.</a:t>
            </a:r>
          </a:p>
        </p:txBody>
      </p:sp>
      <p:pic>
        <p:nvPicPr>
          <p:cNvPr id="8" name="Picture 2" descr="C:\Users\hahecht\Desktop\gd10.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42028" y="1600200"/>
            <a:ext cx="365094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717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t>The Stock Market Crash</a:t>
            </a:r>
          </a:p>
          <a:p>
            <a:r>
              <a:rPr lang="en-US" dirty="0" smtClean="0"/>
              <a:t>In March, 1929, the stock market suffered a mini-crash.  Some prices began to drop and panic struck across the country.  Margin calls were issued.  To temper the panic, some banks continued to lend, giving the people some reassurance that all was not lost.</a:t>
            </a:r>
          </a:p>
          <a:p>
            <a:r>
              <a:rPr lang="en-US" dirty="0" smtClean="0"/>
              <a:t>During the summer of 1929, the stock market boomed again, reaching the highest level to date.</a:t>
            </a:r>
          </a:p>
        </p:txBody>
      </p:sp>
      <p:pic>
        <p:nvPicPr>
          <p:cNvPr id="7" name="Picture 2" descr="C:\Users\hahecht\Desktop\Crowd_outside_nys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97500" y="2097881"/>
            <a:ext cx="2540000" cy="353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86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a:xfrm>
            <a:off x="0" y="1600200"/>
            <a:ext cx="4495800" cy="5105400"/>
          </a:xfrm>
        </p:spPr>
        <p:txBody>
          <a:bodyPr>
            <a:normAutofit/>
          </a:bodyPr>
          <a:lstStyle/>
          <a:p>
            <a:pPr marL="0" indent="0">
              <a:buNone/>
            </a:pPr>
            <a:r>
              <a:rPr lang="en-US" sz="1800" dirty="0" smtClean="0"/>
              <a:t>The Stock Market Crash (continued)</a:t>
            </a:r>
          </a:p>
          <a:p>
            <a:r>
              <a:rPr lang="en-US" sz="1800" dirty="0" smtClean="0"/>
              <a:t>“Black Tuesday”</a:t>
            </a:r>
          </a:p>
          <a:p>
            <a:pPr lvl="1"/>
            <a:r>
              <a:rPr lang="en-US" sz="1800" dirty="0" smtClean="0"/>
              <a:t>October 29, 1929</a:t>
            </a:r>
          </a:p>
          <a:p>
            <a:pPr lvl="1"/>
            <a:r>
              <a:rPr lang="en-US" sz="1800" dirty="0" smtClean="0"/>
              <a:t>Stock prices plummeted</a:t>
            </a:r>
          </a:p>
          <a:p>
            <a:pPr lvl="1"/>
            <a:r>
              <a:rPr lang="en-US" sz="1800" dirty="0" smtClean="0"/>
              <a:t>People couldn’t get rid of their stocks fast enough.  But since everyone was selling and no one was buying, stock prices collapsed.</a:t>
            </a:r>
          </a:p>
        </p:txBody>
      </p:sp>
      <p:pic>
        <p:nvPicPr>
          <p:cNvPr id="8" name="Picture 2" descr="C:\Users\hahecht\Desktop\385426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33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a:xfrm>
            <a:off x="0" y="1600200"/>
            <a:ext cx="4495800" cy="5105400"/>
          </a:xfrm>
        </p:spPr>
        <p:txBody>
          <a:bodyPr>
            <a:normAutofit/>
          </a:bodyPr>
          <a:lstStyle/>
          <a:p>
            <a:pPr marL="0" indent="0">
              <a:buNone/>
            </a:pPr>
            <a:r>
              <a:rPr lang="en-US" sz="1800" dirty="0" smtClean="0"/>
              <a:t>The Stock Market Crash (continued)</a:t>
            </a:r>
          </a:p>
          <a:p>
            <a:r>
              <a:rPr lang="en-US" sz="1800" dirty="0" smtClean="0"/>
              <a:t>“Black Tuesday”</a:t>
            </a:r>
          </a:p>
          <a:p>
            <a:pPr lvl="1"/>
            <a:r>
              <a:rPr lang="en-US" sz="1800" dirty="0" smtClean="0"/>
              <a:t>October 29, 1929</a:t>
            </a:r>
          </a:p>
          <a:p>
            <a:pPr lvl="1"/>
            <a:r>
              <a:rPr lang="en-US" sz="1800" dirty="0" smtClean="0"/>
              <a:t>Stock prices plummeted</a:t>
            </a:r>
          </a:p>
          <a:p>
            <a:pPr lvl="1"/>
            <a:r>
              <a:rPr lang="en-US" sz="1800" dirty="0" smtClean="0"/>
              <a:t>People couldn’t get rid of their stocks fast enough.  But since everyone was selling and no one was buying, stock prices collapsed.</a:t>
            </a:r>
          </a:p>
          <a:p>
            <a:r>
              <a:rPr lang="en-US" sz="1800" dirty="0" smtClean="0"/>
              <a:t>Margin calls were issued, forcing people to pay up on stocks that were no longer worth anything.  And so loans could not be paid back to…</a:t>
            </a:r>
          </a:p>
          <a:p>
            <a:pPr lvl="1"/>
            <a:r>
              <a:rPr lang="en-US" sz="1800" dirty="0" smtClean="0"/>
              <a:t>… brokers who had lent money, causing brokers to lose money.</a:t>
            </a:r>
          </a:p>
          <a:p>
            <a:pPr lvl="1"/>
            <a:r>
              <a:rPr lang="en-US" sz="1800" dirty="0" smtClean="0"/>
              <a:t>… to banks who had lent money, causing banks to stop lending.</a:t>
            </a:r>
          </a:p>
        </p:txBody>
      </p:sp>
      <p:pic>
        <p:nvPicPr>
          <p:cNvPr id="8" name="Picture 2" descr="\\w-sch-staff-12\UserDesktops\hahecht\Desktop\stock-market-crash-1929.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87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a:xfrm>
            <a:off x="152400" y="1600200"/>
            <a:ext cx="4343400" cy="5105400"/>
          </a:xfrm>
        </p:spPr>
        <p:txBody>
          <a:bodyPr>
            <a:normAutofit fontScale="85000" lnSpcReduction="20000"/>
          </a:bodyPr>
          <a:lstStyle/>
          <a:p>
            <a:pPr marL="0" indent="0">
              <a:buNone/>
            </a:pPr>
            <a:r>
              <a:rPr lang="en-US" dirty="0" smtClean="0"/>
              <a:t>Bank Failures</a:t>
            </a:r>
          </a:p>
          <a:p>
            <a:r>
              <a:rPr lang="en-US" dirty="0" smtClean="0"/>
              <a:t>Many small banks, particularly in rural areas, had overextended credit to farmers who, for the most party, had not shared in the prosperity of the 1920s and often could not repay the loans.</a:t>
            </a:r>
          </a:p>
          <a:p>
            <a:r>
              <a:rPr lang="en-US" dirty="0" smtClean="0"/>
              <a:t>Big banks, meanwhile, had foolishly made huge loans to foreign countries.</a:t>
            </a:r>
          </a:p>
          <a:p>
            <a:pPr lvl="1"/>
            <a:r>
              <a:rPr lang="en-US" dirty="0" smtClean="0"/>
              <a:t>So that foreign countries could repay their earlier debts from WWI</a:t>
            </a:r>
          </a:p>
          <a:p>
            <a:pPr lvl="1"/>
            <a:r>
              <a:rPr lang="en-US" dirty="0" smtClean="0"/>
              <a:t>So that foreign countries could buy American goods</a:t>
            </a:r>
          </a:p>
        </p:txBody>
      </p:sp>
      <p:pic>
        <p:nvPicPr>
          <p:cNvPr id="7" name="Picture 2" descr="C:\Users\hahecht\Desktop\74835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434431"/>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28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a:xfrm>
            <a:off x="152400" y="1600200"/>
            <a:ext cx="4343400" cy="5105400"/>
          </a:xfrm>
        </p:spPr>
        <p:txBody>
          <a:bodyPr>
            <a:normAutofit/>
          </a:bodyPr>
          <a:lstStyle/>
          <a:p>
            <a:pPr marL="0" indent="0">
              <a:buNone/>
            </a:pPr>
            <a:r>
              <a:rPr lang="en-US" sz="2000" dirty="0" smtClean="0"/>
              <a:t>Bank Failures (continued)</a:t>
            </a:r>
          </a:p>
          <a:p>
            <a:r>
              <a:rPr lang="en-US" sz="2000" dirty="0" smtClean="0"/>
              <a:t>When times got tough and U.S. banks stopped lending, European nations simply defaulted on their outstanding loans.</a:t>
            </a:r>
          </a:p>
        </p:txBody>
      </p:sp>
      <p:pic>
        <p:nvPicPr>
          <p:cNvPr id="8" name="Picture 2" descr="\\w-sch-staff-12\UserDesktops\hahecht\Desktop\michigan-bank-run-193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39141"/>
            <a:ext cx="4038600" cy="244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93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a:xfrm>
            <a:off x="152400" y="1600200"/>
            <a:ext cx="4343400" cy="5105400"/>
          </a:xfrm>
        </p:spPr>
        <p:txBody>
          <a:bodyPr>
            <a:normAutofit/>
          </a:bodyPr>
          <a:lstStyle/>
          <a:p>
            <a:pPr marL="0" indent="0">
              <a:buNone/>
            </a:pPr>
            <a:r>
              <a:rPr lang="en-US" sz="2000" dirty="0" smtClean="0"/>
              <a:t>Bank Failures (continued)</a:t>
            </a:r>
          </a:p>
          <a:p>
            <a:r>
              <a:rPr lang="en-US" sz="2000" dirty="0" smtClean="0"/>
              <a:t>When times got tough and U.S. banks stopped lending, European nations simply defaulted on their outstanding loans.</a:t>
            </a:r>
          </a:p>
          <a:p>
            <a:r>
              <a:rPr lang="en-US" sz="2000" dirty="0" smtClean="0"/>
              <a:t>Many banks went bankrupt.  Others were forced out of business when depositors panicked and withdrew their money.  (Bank run)</a:t>
            </a:r>
          </a:p>
        </p:txBody>
      </p:sp>
      <p:pic>
        <p:nvPicPr>
          <p:cNvPr id="8" name="Picture 2" descr="\\w-sch-staff-12\UserDesktops\hahecht\Desktop\bank-stocks-after-the-1929-stock-market-crash.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27998"/>
            <a:ext cx="4038600" cy="267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126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Germany</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dirty="0" smtClean="0"/>
              <a:t>Weimar Germany</a:t>
            </a:r>
          </a:p>
          <a:p>
            <a:r>
              <a:rPr lang="en-US" dirty="0" smtClean="0"/>
              <a:t>The republic of Germany after WWI, set up in 1919.</a:t>
            </a:r>
          </a:p>
          <a:p>
            <a:r>
              <a:rPr lang="en-US" dirty="0" smtClean="0"/>
              <a:t>Replaced the imperial form of government.</a:t>
            </a:r>
          </a:p>
          <a:p>
            <a:r>
              <a:rPr lang="en-US" dirty="0" smtClean="0"/>
              <a:t>Weimar is the city where the constitutional assembly took </a:t>
            </a:r>
            <a:r>
              <a:rPr lang="en-US" dirty="0" smtClean="0"/>
              <a:t>place</a:t>
            </a:r>
          </a:p>
          <a:p>
            <a:r>
              <a:rPr lang="en-US" dirty="0" smtClean="0"/>
              <a:t>Germany </a:t>
            </a:r>
            <a:r>
              <a:rPr lang="en-US" dirty="0" smtClean="0"/>
              <a:t>owed $5 billion</a:t>
            </a:r>
            <a:endParaRPr lang="en-US" dirty="0"/>
          </a:p>
        </p:txBody>
      </p:sp>
      <p:pic>
        <p:nvPicPr>
          <p:cNvPr id="7" name="Picture 2" descr="C:\Users\hahecht\Desktop\weimar.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57483"/>
            <a:ext cx="4038600" cy="241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40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a:xfrm>
            <a:off x="152400" y="1600200"/>
            <a:ext cx="4343400" cy="5105400"/>
          </a:xfrm>
        </p:spPr>
        <p:txBody>
          <a:bodyPr>
            <a:normAutofit/>
          </a:bodyPr>
          <a:lstStyle/>
          <a:p>
            <a:pPr marL="0" indent="0">
              <a:buNone/>
            </a:pPr>
            <a:r>
              <a:rPr lang="en-US" sz="2000" dirty="0" smtClean="0"/>
              <a:t>Bank Failures (continued)</a:t>
            </a:r>
          </a:p>
          <a:p>
            <a:r>
              <a:rPr lang="en-US" sz="2000" dirty="0" smtClean="0"/>
              <a:t>When times got tough and U.S. banks stopped lending, European nations simply defaulted on their outstanding loans.</a:t>
            </a:r>
          </a:p>
          <a:p>
            <a:r>
              <a:rPr lang="en-US" sz="2000" dirty="0" smtClean="0"/>
              <a:t>Many banks went bankrupt.  Others were forced out of business when depositors panicked and withdrew their money.  (Bank run)</a:t>
            </a:r>
          </a:p>
          <a:p>
            <a:r>
              <a:rPr lang="en-US" sz="2000" dirty="0" smtClean="0"/>
              <a:t>The closings and panics almost completely shut down the country’s banking system.</a:t>
            </a:r>
          </a:p>
        </p:txBody>
      </p:sp>
      <p:pic>
        <p:nvPicPr>
          <p:cNvPr id="8" name="Picture 2" descr="\\w-sch-staff-12\UserDesktops\hahecht\Desktop\policeguar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47741"/>
            <a:ext cx="4038600" cy="323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1262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a:xfrm>
            <a:off x="0" y="1600200"/>
            <a:ext cx="4495800" cy="5257800"/>
          </a:xfrm>
        </p:spPr>
        <p:txBody>
          <a:bodyPr>
            <a:noAutofit/>
          </a:bodyPr>
          <a:lstStyle/>
          <a:p>
            <a:pPr marL="0" indent="0">
              <a:buNone/>
            </a:pPr>
            <a:r>
              <a:rPr lang="en-US" sz="2000" dirty="0" smtClean="0"/>
              <a:t>Too Many Poor People</a:t>
            </a:r>
          </a:p>
          <a:p>
            <a:r>
              <a:rPr lang="en-US" sz="2000" dirty="0" smtClean="0"/>
              <a:t>While the overall economy had soared in the 1920s, most of the wealth was enjoyed by relatively few Americans.</a:t>
            </a:r>
          </a:p>
        </p:txBody>
      </p:sp>
      <p:pic>
        <p:nvPicPr>
          <p:cNvPr id="8" name="Picture 2" descr="C:\Users\hahecht\Desktop\Children_of_the_Depressio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084063"/>
            <a:ext cx="4038600" cy="355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17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a:xfrm>
            <a:off x="0" y="1600200"/>
            <a:ext cx="4495800" cy="5257800"/>
          </a:xfrm>
        </p:spPr>
        <p:txBody>
          <a:bodyPr>
            <a:noAutofit/>
          </a:bodyPr>
          <a:lstStyle/>
          <a:p>
            <a:pPr marL="0" indent="0">
              <a:buNone/>
            </a:pPr>
            <a:r>
              <a:rPr lang="en-US" sz="2000" dirty="0" smtClean="0"/>
              <a:t>Too Many Poor People</a:t>
            </a:r>
          </a:p>
          <a:p>
            <a:r>
              <a:rPr lang="en-US" sz="2000" dirty="0" smtClean="0"/>
              <a:t>While the overall economy had soared in the 1920s, most of the wealth was enjoyed by relatively few Americans.</a:t>
            </a:r>
          </a:p>
          <a:p>
            <a:r>
              <a:rPr lang="en-US" sz="2000" dirty="0" smtClean="0"/>
              <a:t>In 1929, half of the families in the country were still living at or below the poverty level.</a:t>
            </a:r>
          </a:p>
        </p:txBody>
      </p:sp>
      <p:pic>
        <p:nvPicPr>
          <p:cNvPr id="7" name="Picture 2" descr="C:\Users\hahecht\Desktop\great-depression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9753" y="2286000"/>
            <a:ext cx="403426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54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a:xfrm>
            <a:off x="0" y="1600200"/>
            <a:ext cx="4495800" cy="5257800"/>
          </a:xfrm>
        </p:spPr>
        <p:txBody>
          <a:bodyPr>
            <a:noAutofit/>
          </a:bodyPr>
          <a:lstStyle/>
          <a:p>
            <a:pPr marL="0" indent="0">
              <a:buNone/>
            </a:pPr>
            <a:r>
              <a:rPr lang="en-US" sz="2000" dirty="0" smtClean="0"/>
              <a:t>Too Many Poor People</a:t>
            </a:r>
          </a:p>
          <a:p>
            <a:r>
              <a:rPr lang="en-US" sz="2000" dirty="0" smtClean="0"/>
              <a:t>While the overall economy had soared in the 1920s, most of the wealth was enjoyed by relatively few Americans.</a:t>
            </a:r>
          </a:p>
          <a:p>
            <a:r>
              <a:rPr lang="en-US" sz="2000" dirty="0" smtClean="0"/>
              <a:t>In 1929, half of the families in the country were still living at or below the poverty level.</a:t>
            </a:r>
          </a:p>
          <a:p>
            <a:r>
              <a:rPr lang="en-US" sz="2000" dirty="0" smtClean="0"/>
              <a:t>That made them too poor to buy goods and services, there was no market.</a:t>
            </a:r>
          </a:p>
        </p:txBody>
      </p:sp>
      <p:pic>
        <p:nvPicPr>
          <p:cNvPr id="7" name="Picture 2" descr="C:\Users\hahecht\Desktop\The-great-depressio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13486"/>
            <a:ext cx="4038600" cy="309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54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a:xfrm>
            <a:off x="0" y="1600200"/>
            <a:ext cx="4495800" cy="5257800"/>
          </a:xfrm>
        </p:spPr>
        <p:txBody>
          <a:bodyPr>
            <a:noAutofit/>
          </a:bodyPr>
          <a:lstStyle/>
          <a:p>
            <a:pPr marL="0" indent="0">
              <a:buNone/>
            </a:pPr>
            <a:r>
              <a:rPr lang="en-US" sz="2000" dirty="0" smtClean="0"/>
              <a:t>Too Many Poor People</a:t>
            </a:r>
          </a:p>
          <a:p>
            <a:r>
              <a:rPr lang="en-US" sz="2000" dirty="0" smtClean="0"/>
              <a:t>While the overall economy had soared in the 1920s, most of the wealth was enjoyed by relatively few Americans.</a:t>
            </a:r>
          </a:p>
          <a:p>
            <a:r>
              <a:rPr lang="en-US" sz="2000" dirty="0" smtClean="0"/>
              <a:t>In 1929, half of the families in the country were still living at or below the poverty level.</a:t>
            </a:r>
          </a:p>
          <a:p>
            <a:r>
              <a:rPr lang="en-US" sz="2000" dirty="0" smtClean="0"/>
              <a:t>That made them too poor to buy goods and services, there was no market.</a:t>
            </a:r>
          </a:p>
          <a:p>
            <a:r>
              <a:rPr lang="en-US" sz="2000" dirty="0" smtClean="0"/>
              <a:t>With no markets for their goods, manufacturers had to lay off tens of thousands of workers, which of course just created more poor people.</a:t>
            </a:r>
          </a:p>
        </p:txBody>
      </p:sp>
      <p:pic>
        <p:nvPicPr>
          <p:cNvPr id="7" name="Picture 2" descr="C:\Users\hahecht\Desktop\jobles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53381"/>
            <a:ext cx="4038600" cy="301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545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a:xfrm>
            <a:off x="0" y="1600200"/>
            <a:ext cx="4495800" cy="5257800"/>
          </a:xfrm>
        </p:spPr>
        <p:txBody>
          <a:bodyPr>
            <a:noAutofit/>
          </a:bodyPr>
          <a:lstStyle/>
          <a:p>
            <a:pPr marL="0" indent="0">
              <a:buNone/>
            </a:pPr>
            <a:r>
              <a:rPr lang="en-US" sz="2000" dirty="0" smtClean="0"/>
              <a:t>Too Many Poor People</a:t>
            </a:r>
          </a:p>
          <a:p>
            <a:r>
              <a:rPr lang="en-US" sz="2000" dirty="0" smtClean="0"/>
              <a:t>While the overall economy had soared in the 1920s, most of the wealth was enjoyed by relatively few Americans.</a:t>
            </a:r>
          </a:p>
          <a:p>
            <a:r>
              <a:rPr lang="en-US" sz="2000" dirty="0" smtClean="0"/>
              <a:t>In 1929, half of the families in the country were still living at or below the poverty level.</a:t>
            </a:r>
          </a:p>
          <a:p>
            <a:r>
              <a:rPr lang="en-US" sz="2000" dirty="0" smtClean="0"/>
              <a:t>That made them too poor to buy goods and services, there was no market.</a:t>
            </a:r>
          </a:p>
          <a:p>
            <a:r>
              <a:rPr lang="en-US" sz="2000" dirty="0" smtClean="0"/>
              <a:t>With no markets for their goods, manufacturers had to lay off tens of thousands of workers, which of course just created more poor people.</a:t>
            </a:r>
          </a:p>
          <a:p>
            <a:r>
              <a:rPr lang="en-US" sz="2000" dirty="0" smtClean="0"/>
              <a:t>Businesses failed making the situation worse.</a:t>
            </a:r>
          </a:p>
        </p:txBody>
      </p:sp>
      <p:pic>
        <p:nvPicPr>
          <p:cNvPr id="7" name="Picture 2" descr="C:\Users\hahecht\Desktop\Two-Dust-Bowl-refugees-du-00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51601"/>
            <a:ext cx="4038600" cy="242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54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a:xfrm>
            <a:off x="0" y="1600200"/>
            <a:ext cx="4495800" cy="5105400"/>
          </a:xfrm>
        </p:spPr>
        <p:txBody>
          <a:bodyPr>
            <a:noAutofit/>
          </a:bodyPr>
          <a:lstStyle/>
          <a:p>
            <a:pPr marL="0" indent="0">
              <a:buNone/>
            </a:pPr>
            <a:r>
              <a:rPr lang="en-US" sz="1900" dirty="0" smtClean="0"/>
              <a:t>Farm Failures</a:t>
            </a:r>
          </a:p>
          <a:p>
            <a:r>
              <a:rPr lang="en-US" sz="1900" dirty="0" smtClean="0"/>
              <a:t>Many American farmers were already having a hard time before the Depression, mostly because they were producing too much and farm product prices were too low.</a:t>
            </a:r>
          </a:p>
        </p:txBody>
      </p:sp>
      <p:pic>
        <p:nvPicPr>
          <p:cNvPr id="9" name="Picture 2" descr="C:\Users\hahecht\Desktop\Two-Dust-Bowl-refugees-du-00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51601"/>
            <a:ext cx="4038600" cy="242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43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a:xfrm>
            <a:off x="0" y="1600200"/>
            <a:ext cx="4495800" cy="5105400"/>
          </a:xfrm>
        </p:spPr>
        <p:txBody>
          <a:bodyPr>
            <a:noAutofit/>
          </a:bodyPr>
          <a:lstStyle/>
          <a:p>
            <a:pPr marL="0" indent="0">
              <a:buNone/>
            </a:pPr>
            <a:r>
              <a:rPr lang="en-US" sz="1900" dirty="0" smtClean="0"/>
              <a:t>Farm Failures</a:t>
            </a:r>
          </a:p>
          <a:p>
            <a:r>
              <a:rPr lang="en-US" sz="1900" dirty="0" smtClean="0"/>
              <a:t>Many American farmers were already having a hard time before the Depression, mostly because they were producing too much and farm product prices were too low.</a:t>
            </a:r>
          </a:p>
          <a:p>
            <a:r>
              <a:rPr lang="en-US" sz="1900" dirty="0" smtClean="0"/>
              <a:t>Things were so bad in some areas that farmers burned corn for fuel rather than sell it.</a:t>
            </a:r>
          </a:p>
        </p:txBody>
      </p:sp>
      <p:pic>
        <p:nvPicPr>
          <p:cNvPr id="8" name="Picture 2" descr="\\w-sch-staff-12\UserDesktops\hahecht\Desktop\great-depression-lessons.png.492x0_q85_crop-smar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08773"/>
            <a:ext cx="4038600" cy="2708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3274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half" idx="1"/>
          </p:nvPr>
        </p:nvSpPr>
        <p:spPr>
          <a:xfrm>
            <a:off x="0" y="1600200"/>
            <a:ext cx="4495800" cy="5105400"/>
          </a:xfrm>
        </p:spPr>
        <p:txBody>
          <a:bodyPr>
            <a:noAutofit/>
          </a:bodyPr>
          <a:lstStyle/>
          <a:p>
            <a:pPr marL="0" indent="0">
              <a:buNone/>
            </a:pPr>
            <a:r>
              <a:rPr lang="en-US" sz="1900" dirty="0" smtClean="0"/>
              <a:t>Farm Failures</a:t>
            </a:r>
          </a:p>
          <a:p>
            <a:r>
              <a:rPr lang="en-US" sz="1900" dirty="0" smtClean="0"/>
              <a:t>Many American farmers were already having a hard time before the Depression, mostly because they were producing too much and farm product prices were too low.</a:t>
            </a:r>
          </a:p>
          <a:p>
            <a:r>
              <a:rPr lang="en-US" sz="1900" dirty="0" smtClean="0"/>
              <a:t>Things were so bad in some areas that farmers burned corn for fuel rather than sell it.</a:t>
            </a:r>
          </a:p>
          <a:p>
            <a:r>
              <a:rPr lang="en-US" sz="1900" dirty="0" smtClean="0"/>
              <a:t>Then one of the worst droughts in record history hit the Great Plains.  The Midwest became known as the “Dust Bowl.”  Dry winds picked up tons of topsoil and blew it across the prairies, creating huge, suffocating clouds of dirt that buried towns and turned farms into abandoned deserts.</a:t>
            </a:r>
            <a:endParaRPr lang="en-US" sz="1900" dirty="0"/>
          </a:p>
        </p:txBody>
      </p:sp>
      <p:pic>
        <p:nvPicPr>
          <p:cNvPr id="8" name="Picture 2" descr="\\w-sch-staff-12\UserDesktops\hahecht\Desktop\dust-bowl-cause-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434431"/>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3274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A period of uneven prosperity in the decade following WWI (the 1920s) was followed by worldwide depression in the 1930s.</a:t>
            </a:r>
          </a:p>
          <a:p>
            <a:r>
              <a:rPr lang="en-US" dirty="0" smtClean="0"/>
              <a:t>Causes of worldwide depression</a:t>
            </a:r>
          </a:p>
          <a:p>
            <a:pPr lvl="1"/>
            <a:r>
              <a:rPr lang="en-US" dirty="0" smtClean="0"/>
              <a:t>German reparations</a:t>
            </a:r>
          </a:p>
          <a:p>
            <a:pPr lvl="1"/>
            <a:r>
              <a:rPr lang="en-US" dirty="0" smtClean="0"/>
              <a:t>Expansion of production capacities and dominance of the United States in the global economy</a:t>
            </a:r>
          </a:p>
          <a:p>
            <a:pPr lvl="1"/>
            <a:r>
              <a:rPr lang="en-US" dirty="0" smtClean="0"/>
              <a:t>High protective tariffs</a:t>
            </a:r>
          </a:p>
          <a:p>
            <a:pPr lvl="1"/>
            <a:r>
              <a:rPr lang="en-US" dirty="0" smtClean="0"/>
              <a:t>Excessive expansion of credit</a:t>
            </a:r>
          </a:p>
          <a:p>
            <a:pPr lvl="1"/>
            <a:r>
              <a:rPr lang="en-US" dirty="0" smtClean="0"/>
              <a:t>Stock Market Crash of 1929</a:t>
            </a:r>
          </a:p>
          <a:p>
            <a:r>
              <a:rPr lang="en-US" dirty="0" smtClean="0"/>
              <a:t>Impact of worldwide depression</a:t>
            </a:r>
          </a:p>
          <a:p>
            <a:pPr lvl="1"/>
            <a:r>
              <a:rPr lang="en-US" dirty="0" smtClean="0"/>
              <a:t>High unemployment in industrial countries</a:t>
            </a:r>
          </a:p>
          <a:p>
            <a:pPr lvl="1"/>
            <a:r>
              <a:rPr lang="en-US" dirty="0" smtClean="0"/>
              <a:t>Bank failures and collapse of credit</a:t>
            </a:r>
          </a:p>
          <a:p>
            <a:pPr lvl="1"/>
            <a:r>
              <a:rPr lang="en-US" dirty="0" smtClean="0"/>
              <a:t>Collapse of prices in world trade</a:t>
            </a:r>
            <a:endParaRPr lang="en-US" dirty="0"/>
          </a:p>
        </p:txBody>
      </p:sp>
    </p:spTree>
    <p:extLst>
      <p:ext uri="{BB962C8B-B14F-4D97-AF65-F5344CB8AC3E}">
        <p14:creationId xmlns:p14="http://schemas.microsoft.com/office/powerpoint/2010/main" val="229433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p:txBody>
          <a:bodyPr/>
          <a:lstStyle/>
          <a:p>
            <a:pPr marL="0" indent="0">
              <a:buNone/>
            </a:pPr>
            <a:r>
              <a:rPr lang="en-US" dirty="0" smtClean="0"/>
              <a:t>As a result of the war…</a:t>
            </a:r>
          </a:p>
          <a:p>
            <a:r>
              <a:rPr lang="en-US" dirty="0" smtClean="0"/>
              <a:t>Europe has been destroyed</a:t>
            </a:r>
          </a:p>
          <a:p>
            <a:pPr lvl="1"/>
            <a:r>
              <a:rPr lang="en-US" dirty="0" smtClean="0"/>
              <a:t>Homes lost</a:t>
            </a:r>
          </a:p>
        </p:txBody>
      </p:sp>
      <p:pic>
        <p:nvPicPr>
          <p:cNvPr id="10" name="Picture 3" descr="C:\Users\hahecht\Desktop\17.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881409" y="2362200"/>
            <a:ext cx="509187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8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4821228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Exit Question… the old way!</a:t>
            </a:r>
            <a:endParaRPr lang="en-US" dirty="0"/>
          </a:p>
        </p:txBody>
      </p:sp>
    </p:spTree>
    <p:extLst>
      <p:ext uri="{BB962C8B-B14F-4D97-AF65-F5344CB8AC3E}">
        <p14:creationId xmlns:p14="http://schemas.microsoft.com/office/powerpoint/2010/main" val="1889432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p:txBody>
          <a:bodyPr/>
          <a:lstStyle/>
          <a:p>
            <a:pPr marL="0" indent="0">
              <a:buNone/>
            </a:pPr>
            <a:r>
              <a:rPr lang="en-US" dirty="0" smtClean="0"/>
              <a:t>As a result of the war…</a:t>
            </a:r>
          </a:p>
          <a:p>
            <a:r>
              <a:rPr lang="en-US" dirty="0" smtClean="0"/>
              <a:t>Europe has been destroyed</a:t>
            </a:r>
          </a:p>
          <a:p>
            <a:pPr lvl="1"/>
            <a:r>
              <a:rPr lang="en-US" dirty="0" smtClean="0"/>
              <a:t>Homes lost</a:t>
            </a:r>
          </a:p>
          <a:p>
            <a:pPr lvl="1"/>
            <a:r>
              <a:rPr lang="en-US" dirty="0" smtClean="0"/>
              <a:t>Farms lost</a:t>
            </a:r>
          </a:p>
        </p:txBody>
      </p:sp>
      <p:pic>
        <p:nvPicPr>
          <p:cNvPr id="11" name="Picture 3" descr="C:\Users\hahecht\Desktop\1796-2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83398" y="2362200"/>
            <a:ext cx="3950977" cy="259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834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p:txBody>
          <a:bodyPr/>
          <a:lstStyle/>
          <a:p>
            <a:pPr marL="0" indent="0">
              <a:buNone/>
            </a:pPr>
            <a:r>
              <a:rPr lang="en-US" dirty="0" smtClean="0"/>
              <a:t>As a result of the war…</a:t>
            </a:r>
          </a:p>
          <a:p>
            <a:r>
              <a:rPr lang="en-US" dirty="0" smtClean="0"/>
              <a:t>Europe has been destroyed</a:t>
            </a:r>
          </a:p>
          <a:p>
            <a:pPr lvl="1"/>
            <a:r>
              <a:rPr lang="en-US" dirty="0" smtClean="0"/>
              <a:t>Homes lost</a:t>
            </a:r>
          </a:p>
          <a:p>
            <a:pPr lvl="1"/>
            <a:r>
              <a:rPr lang="en-US" dirty="0" smtClean="0"/>
              <a:t>Farms lost</a:t>
            </a:r>
          </a:p>
          <a:p>
            <a:pPr lvl="1"/>
            <a:r>
              <a:rPr lang="en-US" dirty="0" smtClean="0"/>
              <a:t>Industries lost</a:t>
            </a:r>
          </a:p>
          <a:p>
            <a:pPr lvl="1"/>
            <a:r>
              <a:rPr lang="en-US" dirty="0" smtClean="0"/>
              <a:t>Germany must pay reparations</a:t>
            </a:r>
            <a:endParaRPr lang="en-US" dirty="0"/>
          </a:p>
        </p:txBody>
      </p:sp>
      <p:pic>
        <p:nvPicPr>
          <p:cNvPr id="8" name="Picture 2" descr="C:\Users\hahecht\Desktop\w06_9090707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12663"/>
            <a:ext cx="4038600" cy="270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83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457200" y="1600200"/>
            <a:ext cx="4038600" cy="5257800"/>
          </a:xfrm>
        </p:spPr>
        <p:txBody>
          <a:bodyPr>
            <a:normAutofit/>
          </a:bodyPr>
          <a:lstStyle/>
          <a:p>
            <a:pPr marL="0" indent="0">
              <a:buNone/>
            </a:pPr>
            <a:r>
              <a:rPr lang="en-US" dirty="0" smtClean="0"/>
              <a:t>As a result of the war…</a:t>
            </a:r>
          </a:p>
          <a:p>
            <a:r>
              <a:rPr lang="en-US" dirty="0" smtClean="0"/>
              <a:t>United States markets expanded…</a:t>
            </a:r>
          </a:p>
          <a:p>
            <a:pPr lvl="1"/>
            <a:r>
              <a:rPr lang="en-US" dirty="0" smtClean="0"/>
              <a:t>Takes over many European markets, such as agriculture</a:t>
            </a:r>
          </a:p>
        </p:txBody>
      </p:sp>
      <p:pic>
        <p:nvPicPr>
          <p:cNvPr id="7" name="Picture 2" descr="C:\Users\hahecht\Desktop\Early-fourdrinier-in-a-US-mill-c-1920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30349"/>
            <a:ext cx="4038600" cy="306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8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gd45[1].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62944" y="81231"/>
            <a:ext cx="5218112" cy="67767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Road to Depression</a:t>
            </a:r>
            <a:endParaRPr lang="en-US" dirty="0"/>
          </a:p>
        </p:txBody>
      </p:sp>
      <p:sp>
        <p:nvSpPr>
          <p:cNvPr id="3" name="Content Placeholder 2"/>
          <p:cNvSpPr>
            <a:spLocks noGrp="1"/>
          </p:cNvSpPr>
          <p:nvPr>
            <p:ph sz="half" idx="1"/>
          </p:nvPr>
        </p:nvSpPr>
        <p:spPr>
          <a:xfrm>
            <a:off x="457200" y="1600200"/>
            <a:ext cx="4038600" cy="5257800"/>
          </a:xfrm>
        </p:spPr>
        <p:txBody>
          <a:bodyPr>
            <a:normAutofit/>
          </a:bodyPr>
          <a:lstStyle/>
          <a:p>
            <a:pPr marL="0" indent="0">
              <a:buNone/>
            </a:pPr>
            <a:r>
              <a:rPr lang="en-US" dirty="0" smtClean="0"/>
              <a:t>As a result of the war…</a:t>
            </a:r>
          </a:p>
          <a:p>
            <a:r>
              <a:rPr lang="en-US" dirty="0" smtClean="0"/>
              <a:t>United States markets expanded…</a:t>
            </a:r>
          </a:p>
          <a:p>
            <a:pPr lvl="1"/>
            <a:r>
              <a:rPr lang="en-US" dirty="0" smtClean="0"/>
              <a:t>Takes over many European markets, such as agriculture</a:t>
            </a:r>
          </a:p>
          <a:p>
            <a:pPr lvl="1"/>
            <a:r>
              <a:rPr lang="en-US" dirty="0" smtClean="0"/>
              <a:t>Business in the U.S. is good</a:t>
            </a:r>
          </a:p>
        </p:txBody>
      </p:sp>
      <p:pic>
        <p:nvPicPr>
          <p:cNvPr id="8" name="Picture 2" descr="C:\Users\hahecht\Desktop\Ford%20Assembly%20lin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358231"/>
            <a:ext cx="38100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453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1891</TotalTime>
  <Words>2765</Words>
  <Application>Microsoft Office PowerPoint</Application>
  <PresentationFormat>On-screen Show (4:3)</PresentationFormat>
  <Paragraphs>265</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Do Now:</vt:lpstr>
      <vt:lpstr>Objective: The Great Depression</vt:lpstr>
      <vt:lpstr>The Great Depression</vt:lpstr>
      <vt:lpstr>Germany</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Road to Depression</vt:lpstr>
      <vt:lpstr>Depression</vt:lpstr>
      <vt:lpstr>Depression</vt:lpstr>
      <vt:lpstr>Depression</vt:lpstr>
      <vt:lpstr>Depression</vt:lpstr>
      <vt:lpstr>Depression</vt:lpstr>
      <vt:lpstr>Depression</vt:lpstr>
      <vt:lpstr>Depression</vt:lpstr>
      <vt:lpstr>Depression</vt:lpstr>
      <vt:lpstr>Depression</vt:lpstr>
      <vt:lpstr>Depression</vt:lpstr>
      <vt:lpstr>Depression</vt:lpstr>
      <vt:lpstr>Depression</vt:lpstr>
      <vt:lpstr>Depression</vt:lpstr>
      <vt:lpstr>Depression</vt:lpstr>
      <vt:lpstr>Depression</vt:lpstr>
      <vt:lpstr>Conclusion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Default Name</dc:creator>
  <cp:lastModifiedBy>Hana A. Hecht (hahecht)</cp:lastModifiedBy>
  <cp:revision>32</cp:revision>
  <dcterms:created xsi:type="dcterms:W3CDTF">2013-03-18T02:34:08Z</dcterms:created>
  <dcterms:modified xsi:type="dcterms:W3CDTF">2016-03-08T17:00:14Z</dcterms:modified>
</cp:coreProperties>
</file>