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256" r:id="rId40"/>
    <p:sldId id="257" r:id="rId41"/>
    <p:sldId id="25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36"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6866E8-EDC0-4030-8208-E71C8FEB5DA6}"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32815-537E-4FA4-9180-519744288C6B}" type="slidenum">
              <a:rPr lang="en-US" smtClean="0"/>
              <a:t>‹#›</a:t>
            </a:fld>
            <a:endParaRPr lang="en-US"/>
          </a:p>
        </p:txBody>
      </p:sp>
    </p:spTree>
    <p:extLst>
      <p:ext uri="{BB962C8B-B14F-4D97-AF65-F5344CB8AC3E}">
        <p14:creationId xmlns:p14="http://schemas.microsoft.com/office/powerpoint/2010/main" val="832843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6866E8-EDC0-4030-8208-E71C8FEB5DA6}"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32815-537E-4FA4-9180-519744288C6B}" type="slidenum">
              <a:rPr lang="en-US" smtClean="0"/>
              <a:t>‹#›</a:t>
            </a:fld>
            <a:endParaRPr lang="en-US"/>
          </a:p>
        </p:txBody>
      </p:sp>
    </p:spTree>
    <p:extLst>
      <p:ext uri="{BB962C8B-B14F-4D97-AF65-F5344CB8AC3E}">
        <p14:creationId xmlns:p14="http://schemas.microsoft.com/office/powerpoint/2010/main" val="224935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6866E8-EDC0-4030-8208-E71C8FEB5DA6}"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32815-537E-4FA4-9180-519744288C6B}" type="slidenum">
              <a:rPr lang="en-US" smtClean="0"/>
              <a:t>‹#›</a:t>
            </a:fld>
            <a:endParaRPr lang="en-US"/>
          </a:p>
        </p:txBody>
      </p:sp>
    </p:spTree>
    <p:extLst>
      <p:ext uri="{BB962C8B-B14F-4D97-AF65-F5344CB8AC3E}">
        <p14:creationId xmlns:p14="http://schemas.microsoft.com/office/powerpoint/2010/main" val="147189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6866E8-EDC0-4030-8208-E71C8FEB5DA6}"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32815-537E-4FA4-9180-519744288C6B}" type="slidenum">
              <a:rPr lang="en-US" smtClean="0"/>
              <a:t>‹#›</a:t>
            </a:fld>
            <a:endParaRPr lang="en-US"/>
          </a:p>
        </p:txBody>
      </p:sp>
    </p:spTree>
    <p:extLst>
      <p:ext uri="{BB962C8B-B14F-4D97-AF65-F5344CB8AC3E}">
        <p14:creationId xmlns:p14="http://schemas.microsoft.com/office/powerpoint/2010/main" val="110090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6866E8-EDC0-4030-8208-E71C8FEB5DA6}"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32815-537E-4FA4-9180-519744288C6B}" type="slidenum">
              <a:rPr lang="en-US" smtClean="0"/>
              <a:t>‹#›</a:t>
            </a:fld>
            <a:endParaRPr lang="en-US"/>
          </a:p>
        </p:txBody>
      </p:sp>
    </p:spTree>
    <p:extLst>
      <p:ext uri="{BB962C8B-B14F-4D97-AF65-F5344CB8AC3E}">
        <p14:creationId xmlns:p14="http://schemas.microsoft.com/office/powerpoint/2010/main" val="289389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6866E8-EDC0-4030-8208-E71C8FEB5DA6}" type="datetimeFigureOut">
              <a:rPr lang="en-US" smtClean="0"/>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32815-537E-4FA4-9180-519744288C6B}" type="slidenum">
              <a:rPr lang="en-US" smtClean="0"/>
              <a:t>‹#›</a:t>
            </a:fld>
            <a:endParaRPr lang="en-US"/>
          </a:p>
        </p:txBody>
      </p:sp>
    </p:spTree>
    <p:extLst>
      <p:ext uri="{BB962C8B-B14F-4D97-AF65-F5344CB8AC3E}">
        <p14:creationId xmlns:p14="http://schemas.microsoft.com/office/powerpoint/2010/main" val="2639158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6866E8-EDC0-4030-8208-E71C8FEB5DA6}" type="datetimeFigureOut">
              <a:rPr lang="en-US" smtClean="0"/>
              <a:t>3/11/2016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32815-537E-4FA4-9180-519744288C6B}" type="slidenum">
              <a:rPr lang="en-US" smtClean="0"/>
              <a:t>‹#›</a:t>
            </a:fld>
            <a:endParaRPr lang="en-US"/>
          </a:p>
        </p:txBody>
      </p:sp>
    </p:spTree>
    <p:extLst>
      <p:ext uri="{BB962C8B-B14F-4D97-AF65-F5344CB8AC3E}">
        <p14:creationId xmlns:p14="http://schemas.microsoft.com/office/powerpoint/2010/main" val="143352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6866E8-EDC0-4030-8208-E71C8FEB5DA6}" type="datetimeFigureOut">
              <a:rPr lang="en-US" smtClean="0"/>
              <a:t>3/11/2016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32815-537E-4FA4-9180-519744288C6B}" type="slidenum">
              <a:rPr lang="en-US" smtClean="0"/>
              <a:t>‹#›</a:t>
            </a:fld>
            <a:endParaRPr lang="en-US"/>
          </a:p>
        </p:txBody>
      </p:sp>
    </p:spTree>
    <p:extLst>
      <p:ext uri="{BB962C8B-B14F-4D97-AF65-F5344CB8AC3E}">
        <p14:creationId xmlns:p14="http://schemas.microsoft.com/office/powerpoint/2010/main" val="192846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6866E8-EDC0-4030-8208-E71C8FEB5DA6}" type="datetimeFigureOut">
              <a:rPr lang="en-US" smtClean="0"/>
              <a:t>3/11/2016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32815-537E-4FA4-9180-519744288C6B}" type="slidenum">
              <a:rPr lang="en-US" smtClean="0"/>
              <a:t>‹#›</a:t>
            </a:fld>
            <a:endParaRPr lang="en-US"/>
          </a:p>
        </p:txBody>
      </p:sp>
    </p:spTree>
    <p:extLst>
      <p:ext uri="{BB962C8B-B14F-4D97-AF65-F5344CB8AC3E}">
        <p14:creationId xmlns:p14="http://schemas.microsoft.com/office/powerpoint/2010/main" val="263953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866E8-EDC0-4030-8208-E71C8FEB5DA6}" type="datetimeFigureOut">
              <a:rPr lang="en-US" smtClean="0"/>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32815-537E-4FA4-9180-519744288C6B}" type="slidenum">
              <a:rPr lang="en-US" smtClean="0"/>
              <a:t>‹#›</a:t>
            </a:fld>
            <a:endParaRPr lang="en-US"/>
          </a:p>
        </p:txBody>
      </p:sp>
    </p:spTree>
    <p:extLst>
      <p:ext uri="{BB962C8B-B14F-4D97-AF65-F5344CB8AC3E}">
        <p14:creationId xmlns:p14="http://schemas.microsoft.com/office/powerpoint/2010/main" val="95122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866E8-EDC0-4030-8208-E71C8FEB5DA6}" type="datetimeFigureOut">
              <a:rPr lang="en-US" smtClean="0"/>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32815-537E-4FA4-9180-519744288C6B}" type="slidenum">
              <a:rPr lang="en-US" smtClean="0"/>
              <a:t>‹#›</a:t>
            </a:fld>
            <a:endParaRPr lang="en-US"/>
          </a:p>
        </p:txBody>
      </p:sp>
    </p:spTree>
    <p:extLst>
      <p:ext uri="{BB962C8B-B14F-4D97-AF65-F5344CB8AC3E}">
        <p14:creationId xmlns:p14="http://schemas.microsoft.com/office/powerpoint/2010/main" val="68380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866E8-EDC0-4030-8208-E71C8FEB5DA6}" type="datetimeFigureOut">
              <a:rPr lang="en-US" smtClean="0"/>
              <a:t>3/11/2016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32815-537E-4FA4-9180-519744288C6B}" type="slidenum">
              <a:rPr lang="en-US" smtClean="0"/>
              <a:t>‹#›</a:t>
            </a:fld>
            <a:endParaRPr lang="en-US"/>
          </a:p>
        </p:txBody>
      </p:sp>
    </p:spTree>
    <p:extLst>
      <p:ext uri="{BB962C8B-B14F-4D97-AF65-F5344CB8AC3E}">
        <p14:creationId xmlns:p14="http://schemas.microsoft.com/office/powerpoint/2010/main" val="3502042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609600"/>
            <a:ext cx="7772400" cy="1470025"/>
          </a:xfrm>
        </p:spPr>
        <p:txBody>
          <a:bodyPr/>
          <a:lstStyle/>
          <a:p>
            <a:r>
              <a:rPr lang="en-US" dirty="0" smtClean="0"/>
              <a:t>Do Now:</a:t>
            </a:r>
            <a:endParaRPr lang="en-US" dirty="0"/>
          </a:p>
        </p:txBody>
      </p:sp>
      <p:sp>
        <p:nvSpPr>
          <p:cNvPr id="3" name="Subtitle 2"/>
          <p:cNvSpPr>
            <a:spLocks noGrp="1"/>
          </p:cNvSpPr>
          <p:nvPr>
            <p:ph type="subTitle" idx="1"/>
          </p:nvPr>
        </p:nvSpPr>
        <p:spPr>
          <a:xfrm>
            <a:off x="457200" y="1828800"/>
            <a:ext cx="8305800" cy="4343400"/>
          </a:xfrm>
        </p:spPr>
        <p:txBody>
          <a:bodyPr>
            <a:normAutofit/>
          </a:bodyPr>
          <a:lstStyle/>
          <a:p>
            <a:r>
              <a:rPr lang="en-US" dirty="0" smtClean="0">
                <a:solidFill>
                  <a:schemeClr val="tx1"/>
                </a:solidFill>
              </a:rPr>
              <a:t>Use Google to complete the following sentence (most interesting gets extra credit!):</a:t>
            </a:r>
          </a:p>
          <a:p>
            <a:endParaRPr lang="en-US" dirty="0">
              <a:solidFill>
                <a:schemeClr val="tx1"/>
              </a:solidFill>
            </a:endParaRPr>
          </a:p>
          <a:p>
            <a:r>
              <a:rPr lang="en-US" i="1" dirty="0" smtClean="0">
                <a:solidFill>
                  <a:schemeClr val="tx1"/>
                </a:solidFill>
              </a:rPr>
              <a:t>“Inflation in Weimar Germany was so bad that…”</a:t>
            </a:r>
          </a:p>
          <a:p>
            <a:endParaRPr lang="en-US" i="1" dirty="0">
              <a:solidFill>
                <a:schemeClr val="tx1"/>
              </a:solidFill>
            </a:endParaRPr>
          </a:p>
          <a:p>
            <a:r>
              <a:rPr lang="en-US" dirty="0" smtClean="0">
                <a:solidFill>
                  <a:schemeClr val="tx1"/>
                </a:solidFill>
              </a:rPr>
              <a:t>Then go onto </a:t>
            </a:r>
            <a:r>
              <a:rPr lang="en-US" smtClean="0">
                <a:solidFill>
                  <a:schemeClr val="tx1"/>
                </a:solidFill>
              </a:rPr>
              <a:t>m.socrative.com </a:t>
            </a:r>
          </a:p>
          <a:p>
            <a:r>
              <a:rPr lang="en-US" smtClean="0">
                <a:solidFill>
                  <a:schemeClr val="tx1"/>
                </a:solidFill>
              </a:rPr>
              <a:t>(</a:t>
            </a:r>
            <a:r>
              <a:rPr lang="en-US" dirty="0" smtClean="0">
                <a:solidFill>
                  <a:schemeClr val="tx1"/>
                </a:solidFill>
              </a:rPr>
              <a:t>Classroom #</a:t>
            </a:r>
            <a:r>
              <a:rPr lang="en-US" dirty="0" smtClean="0">
                <a:solidFill>
                  <a:schemeClr val="tx1"/>
                </a:solidFill>
                <a:sym typeface="Wingdings" pitchFamily="2" charset="2"/>
              </a:rPr>
              <a:t>: 142671 ) and put in your answer</a:t>
            </a:r>
            <a:r>
              <a:rPr lang="en-US" smtClean="0">
                <a:solidFill>
                  <a:schemeClr val="tx1"/>
                </a:solidFill>
                <a:sym typeface="Wingdings" pitchFamily="2" charset="2"/>
              </a:rPr>
              <a:t>.  </a:t>
            </a:r>
            <a:endParaRPr lang="en-US" dirty="0">
              <a:solidFill>
                <a:schemeClr val="tx1"/>
              </a:solidFill>
            </a:endParaRPr>
          </a:p>
        </p:txBody>
      </p:sp>
    </p:spTree>
    <p:extLst>
      <p:ext uri="{BB962C8B-B14F-4D97-AF65-F5344CB8AC3E}">
        <p14:creationId xmlns:p14="http://schemas.microsoft.com/office/powerpoint/2010/main" val="624871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Weimar Germany</a:t>
            </a:r>
            <a:endParaRPr lang="en-US" dirty="0"/>
          </a:p>
        </p:txBody>
      </p:sp>
      <p:sp>
        <p:nvSpPr>
          <p:cNvPr id="3" name="Content Placeholder 2"/>
          <p:cNvSpPr>
            <a:spLocks noGrp="1"/>
          </p:cNvSpPr>
          <p:nvPr>
            <p:ph sz="half" idx="1"/>
          </p:nvPr>
        </p:nvSpPr>
        <p:spPr>
          <a:xfrm>
            <a:off x="0" y="1066800"/>
            <a:ext cx="4495800" cy="5638800"/>
          </a:xfrm>
        </p:spPr>
        <p:txBody>
          <a:bodyPr>
            <a:noAutofit/>
          </a:bodyPr>
          <a:lstStyle/>
          <a:p>
            <a:pPr marL="0" indent="0">
              <a:buNone/>
            </a:pPr>
            <a:r>
              <a:rPr lang="en-US" sz="1600" dirty="0" smtClean="0"/>
              <a:t>Nazism</a:t>
            </a:r>
          </a:p>
          <a:p>
            <a:r>
              <a:rPr lang="en-US" sz="1600" dirty="0" smtClean="0"/>
              <a:t>The Republic’s first act was on November 11, 1918 – surrendering the Great War.  This was seen as the first failure of the Weimar Republic.</a:t>
            </a:r>
          </a:p>
          <a:p>
            <a:r>
              <a:rPr lang="en-US" sz="1600" dirty="0" smtClean="0"/>
              <a:t>In a country completely exhausted by war, the surrender was unbearable.  A myth was going around that the Germans were “stabbed in the back” by people inside Germany.  According to many, it was the left-wing politicians that caused their loss.</a:t>
            </a:r>
          </a:p>
          <a:p>
            <a:r>
              <a:rPr lang="en-US" sz="1600" dirty="0" smtClean="0"/>
              <a:t>The National Socialist German Workers’ Party (Nazis) rose as a far-right political party.</a:t>
            </a:r>
          </a:p>
          <a:p>
            <a:r>
              <a:rPr lang="en-US" sz="1600" dirty="0" smtClean="0"/>
              <a:t>The Nazis were anti-Marxism, anti-liberalism, and anti-Semitism.</a:t>
            </a:r>
          </a:p>
          <a:p>
            <a:r>
              <a:rPr lang="en-US" sz="1600" dirty="0" smtClean="0"/>
              <a:t>The Nazis were nationalistic and hated the Treaty of Versailles, and therefore the Weimar Republic.</a:t>
            </a:r>
          </a:p>
          <a:p>
            <a:r>
              <a:rPr lang="en-US" sz="1600" dirty="0" smtClean="0"/>
              <a:t>The Nazis wanted to get rid of the Weimar Republic and created a new radical and strong state based upon a martial ruling ethic that could revive the “Spirit of 1914,” that was associated with German unity.</a:t>
            </a:r>
            <a:endParaRPr lang="en-US" sz="1600" dirty="0"/>
          </a:p>
        </p:txBody>
      </p:sp>
      <p:pic>
        <p:nvPicPr>
          <p:cNvPr id="7" name="Picture 2" descr="\\w-sch-staff-12\UserDesktops\hahecht\Desktop\worldwarw1.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33118" y="1828800"/>
            <a:ext cx="4419599" cy="441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415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Weimar Germany</a:t>
            </a:r>
            <a:endParaRPr lang="en-US" dirty="0"/>
          </a:p>
        </p:txBody>
      </p:sp>
      <p:sp>
        <p:nvSpPr>
          <p:cNvPr id="3" name="Content Placeholder 2"/>
          <p:cNvSpPr>
            <a:spLocks noGrp="1"/>
          </p:cNvSpPr>
          <p:nvPr>
            <p:ph sz="half" idx="1"/>
          </p:nvPr>
        </p:nvSpPr>
        <p:spPr>
          <a:xfrm>
            <a:off x="96651" y="1219200"/>
            <a:ext cx="4399149" cy="4906963"/>
          </a:xfrm>
        </p:spPr>
        <p:txBody>
          <a:bodyPr>
            <a:noAutofit/>
          </a:bodyPr>
          <a:lstStyle/>
          <a:p>
            <a:pPr marL="0" indent="0">
              <a:buNone/>
            </a:pPr>
            <a:r>
              <a:rPr lang="en-US" sz="2000" dirty="0" smtClean="0"/>
              <a:t>Introducing Hitler</a:t>
            </a:r>
          </a:p>
          <a:p>
            <a:r>
              <a:rPr lang="en-US" sz="2000" dirty="0" smtClean="0"/>
              <a:t>Unfortunately, by 1923, Germany was suffering from ultra-inflation.  Their money wasn’t worth the paper it was printed on.  People lost their savings and no one had any money left for anything!</a:t>
            </a:r>
          </a:p>
        </p:txBody>
      </p:sp>
      <p:pic>
        <p:nvPicPr>
          <p:cNvPr id="7" name="Picture 2" descr="\\w-sch-staff-12\UserDesktops\hahecht\Desktop\Germany-hyperinflation-0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04966" y="1371600"/>
            <a:ext cx="3629434" cy="513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96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Weimar Germany</a:t>
            </a:r>
            <a:endParaRPr lang="en-US" dirty="0"/>
          </a:p>
        </p:txBody>
      </p:sp>
      <p:sp>
        <p:nvSpPr>
          <p:cNvPr id="3" name="Content Placeholder 2"/>
          <p:cNvSpPr>
            <a:spLocks noGrp="1"/>
          </p:cNvSpPr>
          <p:nvPr>
            <p:ph sz="half" idx="1"/>
          </p:nvPr>
        </p:nvSpPr>
        <p:spPr>
          <a:xfrm>
            <a:off x="96651" y="1219200"/>
            <a:ext cx="4399149" cy="4906963"/>
          </a:xfrm>
        </p:spPr>
        <p:txBody>
          <a:bodyPr>
            <a:noAutofit/>
          </a:bodyPr>
          <a:lstStyle/>
          <a:p>
            <a:pPr marL="0" indent="0">
              <a:buNone/>
            </a:pPr>
            <a:r>
              <a:rPr lang="en-US" sz="2000" dirty="0" smtClean="0"/>
              <a:t>Introducing Hitler</a:t>
            </a:r>
          </a:p>
          <a:p>
            <a:r>
              <a:rPr lang="en-US" sz="2000" dirty="0" smtClean="0"/>
              <a:t>Unfortunately, by 1923, Germany was suffering from ultra-inflation.  Their money wasn’t worth the paper it was printed on.  People lost their savings and no one had any money left for anything!</a:t>
            </a:r>
          </a:p>
          <a:p>
            <a:r>
              <a:rPr lang="en-US" sz="2000" dirty="0" smtClean="0"/>
              <a:t>Frustrated with the failure of government, the Nazis, under Hitler, who was unknown at the time, attempted to violently seize power in the Beer Hall Putsch.  It failed miserably, but Hitler gets national press coverage.</a:t>
            </a:r>
          </a:p>
        </p:txBody>
      </p:sp>
      <p:pic>
        <p:nvPicPr>
          <p:cNvPr id="7" name="Picture 2" descr="\\w-sch-staff-12\UserDesktops\hahecht\Desktop\7753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18120"/>
            <a:ext cx="4038600" cy="2890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394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Weimar Germany</a:t>
            </a:r>
            <a:endParaRPr lang="en-US" dirty="0"/>
          </a:p>
        </p:txBody>
      </p:sp>
      <p:sp>
        <p:nvSpPr>
          <p:cNvPr id="3" name="Content Placeholder 2"/>
          <p:cNvSpPr>
            <a:spLocks noGrp="1"/>
          </p:cNvSpPr>
          <p:nvPr>
            <p:ph sz="half" idx="1"/>
          </p:nvPr>
        </p:nvSpPr>
        <p:spPr>
          <a:xfrm>
            <a:off x="96651" y="1219200"/>
            <a:ext cx="4399149" cy="4906963"/>
          </a:xfrm>
        </p:spPr>
        <p:txBody>
          <a:bodyPr>
            <a:noAutofit/>
          </a:bodyPr>
          <a:lstStyle/>
          <a:p>
            <a:pPr marL="0" indent="0">
              <a:buNone/>
            </a:pPr>
            <a:r>
              <a:rPr lang="en-US" sz="2000" dirty="0" smtClean="0"/>
              <a:t>Introducing Hitler</a:t>
            </a:r>
          </a:p>
          <a:p>
            <a:r>
              <a:rPr lang="en-US" sz="2000" dirty="0" smtClean="0"/>
              <a:t>Unfortunately, by 1923, Germany was suffering from ultra-inflation.  Their money wasn’t worth the paper it was printed on.  People lost their savings and no one had any money left for anything!</a:t>
            </a:r>
          </a:p>
          <a:p>
            <a:r>
              <a:rPr lang="en-US" sz="2000" dirty="0" smtClean="0"/>
              <a:t>Frustrated with the failure of government, the Nazis, under Hitler, who was unknown at the time, attempted to violently seize power in the Beer Hall Putsch.  It failed miserably, but Hitler gets national press coverage.</a:t>
            </a:r>
          </a:p>
          <a:p>
            <a:r>
              <a:rPr lang="en-US" sz="2000" dirty="0" smtClean="0"/>
              <a:t>While in jail, Hitler realized that the only way to get rid of the government is to work from within.</a:t>
            </a:r>
            <a:endParaRPr lang="en-US" sz="2000" dirty="0"/>
          </a:p>
        </p:txBody>
      </p:sp>
      <p:pic>
        <p:nvPicPr>
          <p:cNvPr id="7" name="Picture 2" descr="\\w-sch-staff-12\UserDesktops\hahecht\Desktop\Hitler In Priso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54089" y="1600200"/>
            <a:ext cx="282682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394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Weimar Germany</a:t>
            </a:r>
            <a:endParaRPr lang="en-US" dirty="0"/>
          </a:p>
        </p:txBody>
      </p:sp>
      <p:sp>
        <p:nvSpPr>
          <p:cNvPr id="3" name="Content Placeholder 2"/>
          <p:cNvSpPr>
            <a:spLocks noGrp="1"/>
          </p:cNvSpPr>
          <p:nvPr>
            <p:ph sz="half" idx="1"/>
          </p:nvPr>
        </p:nvSpPr>
        <p:spPr/>
        <p:txBody>
          <a:bodyPr>
            <a:noAutofit/>
          </a:bodyPr>
          <a:lstStyle/>
          <a:p>
            <a:pPr marL="0" indent="0">
              <a:buNone/>
            </a:pPr>
            <a:r>
              <a:rPr lang="en-US" sz="2400" dirty="0" smtClean="0"/>
              <a:t>Recovery</a:t>
            </a:r>
          </a:p>
          <a:p>
            <a:r>
              <a:rPr lang="en-US" sz="2400" dirty="0" smtClean="0"/>
              <a:t>The next couple of years, the Republic does really well.</a:t>
            </a:r>
          </a:p>
        </p:txBody>
      </p:sp>
      <p:pic>
        <p:nvPicPr>
          <p:cNvPr id="7" name="Picture 2" descr="\\w-sch-staff-12\UserDesktops\hahecht\Desktop\guben-postcard.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55157"/>
            <a:ext cx="4038600" cy="261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1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Weimar Germany</a:t>
            </a:r>
            <a:endParaRPr lang="en-US" dirty="0"/>
          </a:p>
        </p:txBody>
      </p:sp>
      <p:sp>
        <p:nvSpPr>
          <p:cNvPr id="3" name="Content Placeholder 2"/>
          <p:cNvSpPr>
            <a:spLocks noGrp="1"/>
          </p:cNvSpPr>
          <p:nvPr>
            <p:ph sz="half" idx="1"/>
          </p:nvPr>
        </p:nvSpPr>
        <p:spPr/>
        <p:txBody>
          <a:bodyPr>
            <a:noAutofit/>
          </a:bodyPr>
          <a:lstStyle/>
          <a:p>
            <a:pPr marL="0" indent="0">
              <a:buNone/>
            </a:pPr>
            <a:r>
              <a:rPr lang="en-US" sz="2400" dirty="0" smtClean="0"/>
              <a:t>Recovery</a:t>
            </a:r>
          </a:p>
          <a:p>
            <a:r>
              <a:rPr lang="en-US" sz="2400" dirty="0" smtClean="0"/>
              <a:t>The next couple of years, the Republic does really well.</a:t>
            </a:r>
          </a:p>
          <a:p>
            <a:pPr lvl="1"/>
            <a:r>
              <a:rPr lang="en-US" dirty="0" smtClean="0"/>
              <a:t>The economy has recovered to an extent.</a:t>
            </a:r>
          </a:p>
        </p:txBody>
      </p:sp>
      <p:pic>
        <p:nvPicPr>
          <p:cNvPr id="7" name="Picture 2" descr="\\w-sch-staff-12\UserDesktops\hahecht\Desktop\AR-130919647.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32649" y="2438400"/>
            <a:ext cx="445286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540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Weimar Germany</a:t>
            </a:r>
            <a:endParaRPr lang="en-US" dirty="0"/>
          </a:p>
        </p:txBody>
      </p:sp>
      <p:sp>
        <p:nvSpPr>
          <p:cNvPr id="3" name="Content Placeholder 2"/>
          <p:cNvSpPr>
            <a:spLocks noGrp="1"/>
          </p:cNvSpPr>
          <p:nvPr>
            <p:ph sz="half" idx="1"/>
          </p:nvPr>
        </p:nvSpPr>
        <p:spPr/>
        <p:txBody>
          <a:bodyPr>
            <a:noAutofit/>
          </a:bodyPr>
          <a:lstStyle/>
          <a:p>
            <a:pPr marL="0" indent="0">
              <a:buNone/>
            </a:pPr>
            <a:r>
              <a:rPr lang="en-US" sz="2400" dirty="0" smtClean="0"/>
              <a:t>Recovery</a:t>
            </a:r>
          </a:p>
          <a:p>
            <a:r>
              <a:rPr lang="en-US" sz="2400" dirty="0" smtClean="0"/>
              <a:t>The next couple of years, the Republic does really well.</a:t>
            </a:r>
          </a:p>
          <a:p>
            <a:pPr lvl="1"/>
            <a:r>
              <a:rPr lang="en-US" dirty="0" smtClean="0"/>
              <a:t>The economy has recovered to an extent.</a:t>
            </a:r>
          </a:p>
          <a:p>
            <a:pPr lvl="1"/>
            <a:r>
              <a:rPr lang="en-US" dirty="0" smtClean="0"/>
              <a:t>Germany was admitted into the League of Nations and welcomed back in the international community.</a:t>
            </a:r>
          </a:p>
        </p:txBody>
      </p:sp>
      <p:pic>
        <p:nvPicPr>
          <p:cNvPr id="7" name="Picture 2" descr="\\w-sch-staff-12\UserDesktops\hahecht\Desktop\Kaufhaus_Wertheim,_Leipziger_Platz,_1920er_Jahre.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486019"/>
            <a:ext cx="4038600" cy="275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540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Weimar Germany</a:t>
            </a:r>
            <a:endParaRPr lang="en-US" dirty="0"/>
          </a:p>
        </p:txBody>
      </p:sp>
      <p:sp>
        <p:nvSpPr>
          <p:cNvPr id="3" name="Content Placeholder 2"/>
          <p:cNvSpPr>
            <a:spLocks noGrp="1"/>
          </p:cNvSpPr>
          <p:nvPr>
            <p:ph sz="half" idx="1"/>
          </p:nvPr>
        </p:nvSpPr>
        <p:spPr/>
        <p:txBody>
          <a:bodyPr>
            <a:noAutofit/>
          </a:bodyPr>
          <a:lstStyle/>
          <a:p>
            <a:pPr marL="0" indent="0">
              <a:buNone/>
            </a:pPr>
            <a:r>
              <a:rPr lang="en-US" sz="2400" dirty="0" smtClean="0"/>
              <a:t>Recovery</a:t>
            </a:r>
          </a:p>
          <a:p>
            <a:r>
              <a:rPr lang="en-US" sz="2400" dirty="0" smtClean="0"/>
              <a:t>The next couple of years, the Republic does really well.</a:t>
            </a:r>
          </a:p>
          <a:p>
            <a:pPr lvl="1"/>
            <a:r>
              <a:rPr lang="en-US" dirty="0" smtClean="0"/>
              <a:t>The economy has recovered to an extent.</a:t>
            </a:r>
          </a:p>
          <a:p>
            <a:pPr lvl="1"/>
            <a:r>
              <a:rPr lang="en-US" dirty="0" smtClean="0"/>
              <a:t>Germany was admitted into the League of Nations and welcomed back in the international community.</a:t>
            </a:r>
          </a:p>
          <a:p>
            <a:r>
              <a:rPr lang="en-US" sz="2400" dirty="0" smtClean="0"/>
              <a:t>The Nazis were not popular.</a:t>
            </a:r>
            <a:endParaRPr lang="en-US" sz="2400" dirty="0"/>
          </a:p>
        </p:txBody>
      </p:sp>
      <p:pic>
        <p:nvPicPr>
          <p:cNvPr id="7" name="Picture 2" descr="\\w-sch-staff-12\UserDesktops\hahecht\Desktop\5556492083_6c1b5ea16d_o.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43607"/>
            <a:ext cx="4038600" cy="303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540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Weimar Germany</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dirty="0" smtClean="0"/>
              <a:t>The Great Depression</a:t>
            </a:r>
          </a:p>
          <a:p>
            <a:r>
              <a:rPr lang="en-US" sz="2400" dirty="0" smtClean="0"/>
              <a:t>In 1929, everything changes.</a:t>
            </a:r>
          </a:p>
        </p:txBody>
      </p:sp>
      <p:pic>
        <p:nvPicPr>
          <p:cNvPr id="7" name="Picture 2" descr="\\w-sch-staff-12\UserDesktops\hahecht\Desktop\wall-street-460_992016c.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98924"/>
            <a:ext cx="4038600" cy="252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23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Weimar Germany</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dirty="0" smtClean="0"/>
              <a:t>The Great Depression</a:t>
            </a:r>
          </a:p>
          <a:p>
            <a:r>
              <a:rPr lang="en-US" sz="2400" dirty="0" smtClean="0"/>
              <a:t>In 1929, everything changes.</a:t>
            </a:r>
          </a:p>
          <a:p>
            <a:r>
              <a:rPr lang="en-US" sz="2400" dirty="0" smtClean="0"/>
              <a:t>The money that was coming in from America to help with reparations not only stopped, but were being called (had to pay it back).</a:t>
            </a:r>
            <a:endParaRPr lang="en-US" sz="2400" dirty="0"/>
          </a:p>
        </p:txBody>
      </p:sp>
      <p:pic>
        <p:nvPicPr>
          <p:cNvPr id="7" name="Picture 2" descr="\\w-sch-staff-12\UserDesktops\hahecht\Desktop\berlin-bank-ru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837150"/>
            <a:ext cx="4038600" cy="405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854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6187" y="685800"/>
            <a:ext cx="7772400" cy="1470025"/>
          </a:xfrm>
        </p:spPr>
        <p:txBody>
          <a:bodyPr/>
          <a:lstStyle/>
          <a:p>
            <a:r>
              <a:rPr lang="en-US" dirty="0" smtClean="0"/>
              <a:t>Objective:</a:t>
            </a:r>
            <a:br>
              <a:rPr lang="en-US" dirty="0" smtClean="0"/>
            </a:br>
            <a:r>
              <a:rPr lang="en-US" b="1" dirty="0" smtClean="0"/>
              <a:t>Hitler’s Germany</a:t>
            </a:r>
            <a:endParaRPr lang="en-US" dirty="0"/>
          </a:p>
        </p:txBody>
      </p:sp>
      <p:sp>
        <p:nvSpPr>
          <p:cNvPr id="3" name="Subtitle 2"/>
          <p:cNvSpPr>
            <a:spLocks noGrp="1"/>
          </p:cNvSpPr>
          <p:nvPr>
            <p:ph type="subTitle" idx="1"/>
          </p:nvPr>
        </p:nvSpPr>
        <p:spPr>
          <a:xfrm>
            <a:off x="914400" y="2362200"/>
            <a:ext cx="7391400" cy="3581400"/>
          </a:xfrm>
        </p:spPr>
        <p:txBody>
          <a:bodyPr>
            <a:normAutofit fontScale="92500" lnSpcReduction="20000"/>
          </a:bodyPr>
          <a:lstStyle/>
          <a:p>
            <a:r>
              <a:rPr lang="en-US" b="1" dirty="0" smtClean="0">
                <a:solidFill>
                  <a:schemeClr val="tx1"/>
                </a:solidFill>
              </a:rPr>
              <a:t>SOL WHII.11b-c</a:t>
            </a:r>
          </a:p>
          <a:p>
            <a:r>
              <a:rPr lang="en-US" dirty="0" smtClean="0">
                <a:solidFill>
                  <a:schemeClr val="tx1"/>
                </a:solidFill>
              </a:rPr>
              <a:t>TSWDK of political, economic, social, and cultural developments during the Interwar Period by citing causes and assessing the impact of worldwide depression in the 1930s and by examining events related to the rise, aggression, and human costs of dictatorial regimes, as in Germany, and identifying their major leaders, like Adolf Hitler.</a:t>
            </a:r>
            <a:endParaRPr lang="en-US" dirty="0">
              <a:solidFill>
                <a:schemeClr val="tx1"/>
              </a:solidFill>
            </a:endParaRPr>
          </a:p>
        </p:txBody>
      </p:sp>
    </p:spTree>
    <p:extLst>
      <p:ext uri="{BB962C8B-B14F-4D97-AF65-F5344CB8AC3E}">
        <p14:creationId xmlns:p14="http://schemas.microsoft.com/office/powerpoint/2010/main" val="2666218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Rise of the Nazi Party</a:t>
            </a:r>
            <a:endParaRPr lang="en-US" dirty="0"/>
          </a:p>
        </p:txBody>
      </p:sp>
      <p:sp>
        <p:nvSpPr>
          <p:cNvPr id="3" name="Content Placeholder 2"/>
          <p:cNvSpPr>
            <a:spLocks noGrp="1"/>
          </p:cNvSpPr>
          <p:nvPr>
            <p:ph sz="half" idx="1"/>
          </p:nvPr>
        </p:nvSpPr>
        <p:spPr/>
        <p:txBody>
          <a:bodyPr>
            <a:noAutofit/>
          </a:bodyPr>
          <a:lstStyle/>
          <a:p>
            <a:pPr marL="0" indent="0">
              <a:buNone/>
            </a:pPr>
            <a:r>
              <a:rPr lang="en-US" sz="2000" dirty="0" smtClean="0"/>
              <a:t>Attacking Democracy</a:t>
            </a:r>
          </a:p>
          <a:p>
            <a:r>
              <a:rPr lang="en-US" sz="2000" dirty="0" smtClean="0"/>
              <a:t>The Nazis attacked democracy – clearly it wasn’t working for Germany.</a:t>
            </a:r>
          </a:p>
        </p:txBody>
      </p:sp>
      <p:pic>
        <p:nvPicPr>
          <p:cNvPr id="10" name="Picture 3" descr="\\w-sch-staff-12\UserDesktops\hahecht\Desktop\hitler pic 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6838" y="1600200"/>
            <a:ext cx="3736162" cy="515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79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Rise of the Nazi Party</a:t>
            </a:r>
            <a:endParaRPr lang="en-US" dirty="0"/>
          </a:p>
        </p:txBody>
      </p:sp>
      <p:sp>
        <p:nvSpPr>
          <p:cNvPr id="3" name="Content Placeholder 2"/>
          <p:cNvSpPr>
            <a:spLocks noGrp="1"/>
          </p:cNvSpPr>
          <p:nvPr>
            <p:ph sz="half" idx="1"/>
          </p:nvPr>
        </p:nvSpPr>
        <p:spPr/>
        <p:txBody>
          <a:bodyPr>
            <a:noAutofit/>
          </a:bodyPr>
          <a:lstStyle/>
          <a:p>
            <a:pPr marL="0" indent="0">
              <a:buNone/>
            </a:pPr>
            <a:r>
              <a:rPr lang="en-US" sz="2000" dirty="0" smtClean="0"/>
              <a:t>Attacking Democracy</a:t>
            </a:r>
          </a:p>
          <a:p>
            <a:r>
              <a:rPr lang="en-US" sz="2000" dirty="0" smtClean="0"/>
              <a:t>The Nazis attacked democracy – clearly it wasn’t working for Germany.</a:t>
            </a:r>
          </a:p>
          <a:p>
            <a:r>
              <a:rPr lang="en-US" sz="2000" dirty="0" smtClean="0"/>
              <a:t>They advocated for war against Germany’s enemies (Jews, Communists, other nations, etc.)</a:t>
            </a:r>
          </a:p>
        </p:txBody>
      </p:sp>
      <p:pic>
        <p:nvPicPr>
          <p:cNvPr id="7" name="Picture 2" descr="\\w-sch-staff-12\UserDesktops\hahecht\Desktop\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18071" y="1600200"/>
            <a:ext cx="309885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508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Rise of the Nazi Party</a:t>
            </a:r>
            <a:endParaRPr lang="en-US" dirty="0"/>
          </a:p>
        </p:txBody>
      </p:sp>
      <p:sp>
        <p:nvSpPr>
          <p:cNvPr id="3" name="Content Placeholder 2"/>
          <p:cNvSpPr>
            <a:spLocks noGrp="1"/>
          </p:cNvSpPr>
          <p:nvPr>
            <p:ph sz="half" idx="1"/>
          </p:nvPr>
        </p:nvSpPr>
        <p:spPr/>
        <p:txBody>
          <a:bodyPr>
            <a:noAutofit/>
          </a:bodyPr>
          <a:lstStyle/>
          <a:p>
            <a:pPr marL="0" indent="0">
              <a:buNone/>
            </a:pPr>
            <a:r>
              <a:rPr lang="en-US" sz="2000" dirty="0" smtClean="0"/>
              <a:t>Attacking Democracy</a:t>
            </a:r>
          </a:p>
          <a:p>
            <a:r>
              <a:rPr lang="en-US" sz="2000" dirty="0" smtClean="0"/>
              <a:t>The Nazis attacked democracy – clearly it wasn’t working for Germany.</a:t>
            </a:r>
          </a:p>
          <a:p>
            <a:r>
              <a:rPr lang="en-US" sz="2000" dirty="0" smtClean="0"/>
              <a:t>They advocated for war against Germany’s enemies (Jews, Communists, other nations, etc.)</a:t>
            </a:r>
          </a:p>
          <a:p>
            <a:r>
              <a:rPr lang="en-US" sz="2000" dirty="0" smtClean="0"/>
              <a:t>The Nazis used propaganda to spread their message.</a:t>
            </a:r>
          </a:p>
        </p:txBody>
      </p:sp>
      <p:pic>
        <p:nvPicPr>
          <p:cNvPr id="7" name="Picture 2" descr="\\w-sch-staff-12\UserDesktops\hahecht\Desktop\gwwii03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06362" y="1600200"/>
            <a:ext cx="292227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508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Rise of the Nazi Party</a:t>
            </a:r>
            <a:endParaRPr lang="en-US" dirty="0"/>
          </a:p>
        </p:txBody>
      </p:sp>
      <p:sp>
        <p:nvSpPr>
          <p:cNvPr id="3" name="Content Placeholder 2"/>
          <p:cNvSpPr>
            <a:spLocks noGrp="1"/>
          </p:cNvSpPr>
          <p:nvPr>
            <p:ph sz="half" idx="1"/>
          </p:nvPr>
        </p:nvSpPr>
        <p:spPr/>
        <p:txBody>
          <a:bodyPr>
            <a:noAutofit/>
          </a:bodyPr>
          <a:lstStyle/>
          <a:p>
            <a:pPr marL="0" indent="0">
              <a:buNone/>
            </a:pPr>
            <a:r>
              <a:rPr lang="en-US" sz="2000" dirty="0" smtClean="0"/>
              <a:t>Attacking Democracy</a:t>
            </a:r>
          </a:p>
          <a:p>
            <a:r>
              <a:rPr lang="en-US" sz="2000" dirty="0" smtClean="0"/>
              <a:t>The Nazis attacked democracy – clearly it wasn’t working for Germany.</a:t>
            </a:r>
          </a:p>
          <a:p>
            <a:r>
              <a:rPr lang="en-US" sz="2000" dirty="0" smtClean="0"/>
              <a:t>They advocated for war against Germany’s enemies (Jews, Communists, other nations, etc.)</a:t>
            </a:r>
          </a:p>
          <a:p>
            <a:r>
              <a:rPr lang="en-US" sz="2000" dirty="0" smtClean="0"/>
              <a:t>The Nazis used propaganda to spread their message.</a:t>
            </a:r>
          </a:p>
          <a:p>
            <a:r>
              <a:rPr lang="en-US" sz="2000" dirty="0" smtClean="0"/>
              <a:t>With the depression and the failure of the Republic to solve the problems plaguing it, the Nazis, with their nationalistic calls, became more popular.</a:t>
            </a:r>
            <a:endParaRPr lang="en-US" sz="2000" dirty="0"/>
          </a:p>
        </p:txBody>
      </p:sp>
      <p:pic>
        <p:nvPicPr>
          <p:cNvPr id="7" name="Picture 2" descr="\\w-sch-staff-12\UserDesktops\hahecht\Desktop\Nazi_Poster_0064.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2756" y="1600200"/>
            <a:ext cx="328948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508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Rise of the Nazi Party</a:t>
            </a:r>
            <a:endParaRPr lang="en-US" dirty="0"/>
          </a:p>
        </p:txBody>
      </p:sp>
      <p:sp>
        <p:nvSpPr>
          <p:cNvPr id="3" name="Content Placeholder 2"/>
          <p:cNvSpPr>
            <a:spLocks noGrp="1"/>
          </p:cNvSpPr>
          <p:nvPr>
            <p:ph sz="half" idx="1"/>
          </p:nvPr>
        </p:nvSpPr>
        <p:spPr>
          <a:xfrm>
            <a:off x="96651" y="1600200"/>
            <a:ext cx="4399149" cy="5257800"/>
          </a:xfrm>
        </p:spPr>
        <p:txBody>
          <a:bodyPr>
            <a:noAutofit/>
          </a:bodyPr>
          <a:lstStyle/>
          <a:p>
            <a:pPr marL="0" indent="0">
              <a:buNone/>
            </a:pPr>
            <a:r>
              <a:rPr lang="en-US" sz="1600" dirty="0" smtClean="0"/>
              <a:t>Becoming Dictator</a:t>
            </a:r>
          </a:p>
          <a:p>
            <a:r>
              <a:rPr lang="en-US" sz="1600" dirty="0" smtClean="0"/>
              <a:t>The Nazi Party was slowly winning more and more seats in the Reichstag, but still did not have a majority.</a:t>
            </a:r>
          </a:p>
        </p:txBody>
      </p:sp>
      <p:pic>
        <p:nvPicPr>
          <p:cNvPr id="7" name="Picture 2" descr="\\w-sch-staff-12\UserDesktops\hahecht\Desktop\Bundesarchiv_Bild_183-2006-0315-500,_Berlin,_Reichstagssitzung.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05642"/>
            <a:ext cx="4038600" cy="2915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05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Rise of the Nazi Party</a:t>
            </a:r>
            <a:endParaRPr lang="en-US" dirty="0"/>
          </a:p>
        </p:txBody>
      </p:sp>
      <p:sp>
        <p:nvSpPr>
          <p:cNvPr id="3" name="Content Placeholder 2"/>
          <p:cNvSpPr>
            <a:spLocks noGrp="1"/>
          </p:cNvSpPr>
          <p:nvPr>
            <p:ph sz="half" idx="1"/>
          </p:nvPr>
        </p:nvSpPr>
        <p:spPr>
          <a:xfrm>
            <a:off x="96651" y="1600200"/>
            <a:ext cx="4399149" cy="5257800"/>
          </a:xfrm>
        </p:spPr>
        <p:txBody>
          <a:bodyPr>
            <a:noAutofit/>
          </a:bodyPr>
          <a:lstStyle/>
          <a:p>
            <a:pPr marL="0" indent="0">
              <a:buNone/>
            </a:pPr>
            <a:r>
              <a:rPr lang="en-US" sz="1600" dirty="0" smtClean="0"/>
              <a:t>Becoming Dictator</a:t>
            </a:r>
          </a:p>
          <a:p>
            <a:r>
              <a:rPr lang="en-US" sz="1600" dirty="0" smtClean="0"/>
              <a:t>The Nazi Party was slowly winning more and more seats in the Reichstag, but still did not have a majority.</a:t>
            </a:r>
          </a:p>
          <a:p>
            <a:r>
              <a:rPr lang="en-US" sz="1600" dirty="0" smtClean="0"/>
              <a:t>In 1933, Hitler becomes Chancellor, but without having a majority of the seats in the Reichstag, there was not much he could do.</a:t>
            </a:r>
          </a:p>
        </p:txBody>
      </p:sp>
      <p:pic>
        <p:nvPicPr>
          <p:cNvPr id="8" name="Picture 3" descr="\\w-sch-staff-12\UserDesktops\hahecht\Desktop\Hitler before the Reichstag 1939.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0579" y="1828800"/>
            <a:ext cx="395812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90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Rise of the Nazi Party</a:t>
            </a:r>
            <a:endParaRPr lang="en-US" dirty="0"/>
          </a:p>
        </p:txBody>
      </p:sp>
      <p:sp>
        <p:nvSpPr>
          <p:cNvPr id="3" name="Content Placeholder 2"/>
          <p:cNvSpPr>
            <a:spLocks noGrp="1"/>
          </p:cNvSpPr>
          <p:nvPr>
            <p:ph sz="half" idx="1"/>
          </p:nvPr>
        </p:nvSpPr>
        <p:spPr>
          <a:xfrm>
            <a:off x="96651" y="1600200"/>
            <a:ext cx="4399149" cy="5257800"/>
          </a:xfrm>
        </p:spPr>
        <p:txBody>
          <a:bodyPr>
            <a:noAutofit/>
          </a:bodyPr>
          <a:lstStyle/>
          <a:p>
            <a:pPr marL="0" indent="0">
              <a:buNone/>
            </a:pPr>
            <a:r>
              <a:rPr lang="en-US" sz="1600" dirty="0" smtClean="0"/>
              <a:t>Becoming Dictator</a:t>
            </a:r>
          </a:p>
          <a:p>
            <a:r>
              <a:rPr lang="en-US" sz="1600" dirty="0" smtClean="0"/>
              <a:t>The Nazi Party was slowly winning more and more seats in the Reichstag, but still did not have a majority.</a:t>
            </a:r>
          </a:p>
          <a:p>
            <a:r>
              <a:rPr lang="en-US" sz="1600" dirty="0" smtClean="0"/>
              <a:t>In 1933, Hitler becomes Chancellor, but without having a majority of the seats in the Reichstag, there was not much he could do.</a:t>
            </a:r>
          </a:p>
          <a:p>
            <a:r>
              <a:rPr lang="en-US" sz="1600" dirty="0" smtClean="0"/>
              <a:t>In March that same year, the Reichstag building was set on fire.  Hitler blamed it on the Communists and declared a state of emergency.</a:t>
            </a:r>
          </a:p>
        </p:txBody>
      </p:sp>
      <p:pic>
        <p:nvPicPr>
          <p:cNvPr id="7" name="Picture 2" descr="\\w-sch-staff-12\UserDesktops\hahecht\Desktop\Reichstagsbrand.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02031" y="1600200"/>
            <a:ext cx="353093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90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Rise of the Nazi Party</a:t>
            </a:r>
            <a:endParaRPr lang="en-US" dirty="0"/>
          </a:p>
        </p:txBody>
      </p:sp>
      <p:sp>
        <p:nvSpPr>
          <p:cNvPr id="3" name="Content Placeholder 2"/>
          <p:cNvSpPr>
            <a:spLocks noGrp="1"/>
          </p:cNvSpPr>
          <p:nvPr>
            <p:ph sz="half" idx="1"/>
          </p:nvPr>
        </p:nvSpPr>
        <p:spPr>
          <a:xfrm>
            <a:off x="96651" y="1600200"/>
            <a:ext cx="4399149" cy="5257800"/>
          </a:xfrm>
        </p:spPr>
        <p:txBody>
          <a:bodyPr>
            <a:noAutofit/>
          </a:bodyPr>
          <a:lstStyle/>
          <a:p>
            <a:pPr marL="0" indent="0">
              <a:buNone/>
            </a:pPr>
            <a:r>
              <a:rPr lang="en-US" sz="1600" dirty="0" smtClean="0"/>
              <a:t>Becoming Dictator</a:t>
            </a:r>
          </a:p>
          <a:p>
            <a:r>
              <a:rPr lang="en-US" sz="1600" dirty="0" smtClean="0"/>
              <a:t>The Nazi Party was slowly winning more and more seats in the Reichstag, but still did not have a majority.</a:t>
            </a:r>
          </a:p>
          <a:p>
            <a:r>
              <a:rPr lang="en-US" sz="1600" dirty="0" smtClean="0"/>
              <a:t>In 1933, Hitler becomes Chancellor, but without having a majority of the seats in the Reichstag, there was not much he could do.</a:t>
            </a:r>
          </a:p>
          <a:p>
            <a:r>
              <a:rPr lang="en-US" sz="1600" dirty="0" smtClean="0"/>
              <a:t>In March that same year, the Reichstag building was set on fire.  Hitler blamed it on the Communists and declared a state of emergency.</a:t>
            </a:r>
          </a:p>
          <a:p>
            <a:r>
              <a:rPr lang="en-US" sz="1600" dirty="0" smtClean="0"/>
              <a:t>After some major negotiating and making promises that he had no intention of keeping, Hitler finally got the majority he needed in the Reichstag.</a:t>
            </a:r>
          </a:p>
        </p:txBody>
      </p:sp>
      <p:pic>
        <p:nvPicPr>
          <p:cNvPr id="7" name="Picture 2" descr="\\w-sch-staff-12\UserDesktops\hahecht\Desktop\76-Hitler-Ovation-in-German-Reichstag-Berlin-Germany-March-1938.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497303"/>
            <a:ext cx="4038600" cy="2731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90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Rise of the Nazi Party</a:t>
            </a:r>
            <a:endParaRPr lang="en-US" dirty="0"/>
          </a:p>
        </p:txBody>
      </p:sp>
      <p:sp>
        <p:nvSpPr>
          <p:cNvPr id="3" name="Content Placeholder 2"/>
          <p:cNvSpPr>
            <a:spLocks noGrp="1"/>
          </p:cNvSpPr>
          <p:nvPr>
            <p:ph sz="half" idx="1"/>
          </p:nvPr>
        </p:nvSpPr>
        <p:spPr>
          <a:xfrm>
            <a:off x="96651" y="1600200"/>
            <a:ext cx="4399149" cy="5257800"/>
          </a:xfrm>
        </p:spPr>
        <p:txBody>
          <a:bodyPr>
            <a:noAutofit/>
          </a:bodyPr>
          <a:lstStyle/>
          <a:p>
            <a:pPr marL="0" indent="0">
              <a:buNone/>
            </a:pPr>
            <a:r>
              <a:rPr lang="en-US" sz="1600" dirty="0" smtClean="0"/>
              <a:t>Becoming Dictator</a:t>
            </a:r>
          </a:p>
          <a:p>
            <a:r>
              <a:rPr lang="en-US" sz="1600" dirty="0" smtClean="0"/>
              <a:t>The Nazi Party was slowly winning more and more seats in the Reichstag, but still did not have a majority.</a:t>
            </a:r>
          </a:p>
          <a:p>
            <a:r>
              <a:rPr lang="en-US" sz="1600" dirty="0" smtClean="0"/>
              <a:t>In 1933, Hitler becomes Chancellor, but without having a majority of the seats in the Reichstag, there was not much he could do.</a:t>
            </a:r>
          </a:p>
          <a:p>
            <a:r>
              <a:rPr lang="en-US" sz="1600" dirty="0" smtClean="0"/>
              <a:t>In March that same year, the Reichstag building was set on fire.  Hitler blamed it on the Communists and declared a state of emergency.</a:t>
            </a:r>
          </a:p>
          <a:p>
            <a:r>
              <a:rPr lang="en-US" sz="1600" dirty="0" smtClean="0"/>
              <a:t>After some major negotiating and making promises that he had no intention of keeping, Hitler finally got the majority he needed in the Reichstag.</a:t>
            </a:r>
          </a:p>
          <a:p>
            <a:r>
              <a:rPr lang="en-US" sz="1600" dirty="0" smtClean="0"/>
              <a:t>He was made “temporary” dictator, and then passed the Enabling Act, which gave him, as chancellor, the right to enact all laws without the Reichstag for four years.</a:t>
            </a:r>
            <a:endParaRPr lang="en-US" sz="1600" dirty="0"/>
          </a:p>
        </p:txBody>
      </p:sp>
      <p:pic>
        <p:nvPicPr>
          <p:cNvPr id="7" name="Picture 2" descr="\\w-sch-staff-12\UserDesktops\hahecht\Desktop\5hitler-konto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78019"/>
            <a:ext cx="4038600" cy="297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90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Third Reich</a:t>
            </a:r>
            <a:endParaRPr lang="en-US" dirty="0"/>
          </a:p>
        </p:txBody>
      </p:sp>
      <p:sp>
        <p:nvSpPr>
          <p:cNvPr id="3" name="Content Placeholder 2"/>
          <p:cNvSpPr>
            <a:spLocks noGrp="1"/>
          </p:cNvSpPr>
          <p:nvPr>
            <p:ph sz="half" idx="1"/>
          </p:nvPr>
        </p:nvSpPr>
        <p:spPr/>
        <p:txBody>
          <a:bodyPr>
            <a:noAutofit/>
          </a:bodyPr>
          <a:lstStyle/>
          <a:p>
            <a:pPr marL="0" indent="0">
              <a:buNone/>
            </a:pPr>
            <a:r>
              <a:rPr lang="en-US" sz="2000" dirty="0" smtClean="0"/>
              <a:t>Nazi Germany</a:t>
            </a:r>
          </a:p>
          <a:p>
            <a:r>
              <a:rPr lang="en-US" sz="2000" dirty="0" smtClean="0"/>
              <a:t>Hitler moved to consolidate his power by sending his opponents to concentration camps or placing them in exile.</a:t>
            </a:r>
          </a:p>
        </p:txBody>
      </p:sp>
      <p:pic>
        <p:nvPicPr>
          <p:cNvPr id="8" name="Picture 2" descr="\\w-sch-staff-12\UserDesktops\hahecht\Desktop\19345.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93131"/>
            <a:ext cx="4038600" cy="294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42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Hitler’s Germany</a:t>
            </a:r>
            <a:endParaRPr lang="en-US" dirty="0"/>
          </a:p>
        </p:txBody>
      </p:sp>
      <p:sp>
        <p:nvSpPr>
          <p:cNvPr id="3" name="Content Placeholder 2"/>
          <p:cNvSpPr>
            <a:spLocks noGrp="1"/>
          </p:cNvSpPr>
          <p:nvPr>
            <p:ph idx="1"/>
          </p:nvPr>
        </p:nvSpPr>
        <p:spPr/>
        <p:txBody>
          <a:bodyPr/>
          <a:lstStyle/>
          <a:p>
            <a:r>
              <a:rPr lang="en-US" dirty="0" smtClean="0"/>
              <a:t>Weimar Germany</a:t>
            </a:r>
          </a:p>
          <a:p>
            <a:r>
              <a:rPr lang="en-US" dirty="0" smtClean="0"/>
              <a:t>Rise of the Nazi Party</a:t>
            </a:r>
          </a:p>
          <a:p>
            <a:r>
              <a:rPr lang="en-US" dirty="0" smtClean="0"/>
              <a:t>Germany Under Hitler</a:t>
            </a:r>
            <a:endParaRPr lang="en-US" dirty="0"/>
          </a:p>
        </p:txBody>
      </p:sp>
    </p:spTree>
    <p:extLst>
      <p:ext uri="{BB962C8B-B14F-4D97-AF65-F5344CB8AC3E}">
        <p14:creationId xmlns:p14="http://schemas.microsoft.com/office/powerpoint/2010/main" val="613782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Third Reich</a:t>
            </a:r>
            <a:endParaRPr lang="en-US" dirty="0"/>
          </a:p>
        </p:txBody>
      </p:sp>
      <p:sp>
        <p:nvSpPr>
          <p:cNvPr id="3" name="Content Placeholder 2"/>
          <p:cNvSpPr>
            <a:spLocks noGrp="1"/>
          </p:cNvSpPr>
          <p:nvPr>
            <p:ph sz="half" idx="1"/>
          </p:nvPr>
        </p:nvSpPr>
        <p:spPr/>
        <p:txBody>
          <a:bodyPr>
            <a:noAutofit/>
          </a:bodyPr>
          <a:lstStyle/>
          <a:p>
            <a:pPr marL="0" indent="0">
              <a:buNone/>
            </a:pPr>
            <a:r>
              <a:rPr lang="en-US" sz="2000" dirty="0" smtClean="0"/>
              <a:t>Nazi Germany</a:t>
            </a:r>
          </a:p>
          <a:p>
            <a:r>
              <a:rPr lang="en-US" sz="2000" dirty="0" smtClean="0"/>
              <a:t>Hitler moved to consolidate his power by sending his opponents to concentration camps or placing them in exile.</a:t>
            </a:r>
          </a:p>
          <a:p>
            <a:r>
              <a:rPr lang="en-US" sz="2000" dirty="0" smtClean="0"/>
              <a:t>By July 1933, he outlawed all other parties and destroyed the opposition.</a:t>
            </a:r>
          </a:p>
          <a:p>
            <a:r>
              <a:rPr lang="en-US" sz="2000" dirty="0" smtClean="0"/>
              <a:t>By November, he had restructured the government, outlawed strikes, and controlled the press.</a:t>
            </a:r>
          </a:p>
        </p:txBody>
      </p:sp>
      <p:pic>
        <p:nvPicPr>
          <p:cNvPr id="7" name="Picture 2" descr="\\w-sch-staff-12\UserDesktops\hahecht\Desktop\4585446_orig.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43658"/>
            <a:ext cx="4038600" cy="303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7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Third Reich</a:t>
            </a:r>
            <a:endParaRPr lang="en-US" dirty="0"/>
          </a:p>
        </p:txBody>
      </p:sp>
      <p:sp>
        <p:nvSpPr>
          <p:cNvPr id="3" name="Content Placeholder 2"/>
          <p:cNvSpPr>
            <a:spLocks noGrp="1"/>
          </p:cNvSpPr>
          <p:nvPr>
            <p:ph sz="half" idx="1"/>
          </p:nvPr>
        </p:nvSpPr>
        <p:spPr/>
        <p:txBody>
          <a:bodyPr>
            <a:noAutofit/>
          </a:bodyPr>
          <a:lstStyle/>
          <a:p>
            <a:pPr marL="0" indent="0">
              <a:buNone/>
            </a:pPr>
            <a:r>
              <a:rPr lang="en-US" sz="2000" dirty="0" smtClean="0"/>
              <a:t>Nazi Germany</a:t>
            </a:r>
          </a:p>
          <a:p>
            <a:r>
              <a:rPr lang="en-US" sz="2000" dirty="0" smtClean="0"/>
              <a:t>Hitler moved to consolidate his power by sending his opponents to concentration camps or placing them in exile.</a:t>
            </a:r>
          </a:p>
          <a:p>
            <a:r>
              <a:rPr lang="en-US" sz="2000" dirty="0" smtClean="0"/>
              <a:t>By July 1933, he outlawed all other parties and destroyed the opposition.</a:t>
            </a:r>
          </a:p>
          <a:p>
            <a:r>
              <a:rPr lang="en-US" sz="2000" dirty="0" smtClean="0"/>
              <a:t>By November, he had restructured the government, outlawed strikes, and controlled the press.</a:t>
            </a:r>
          </a:p>
          <a:p>
            <a:r>
              <a:rPr lang="en-US" sz="2000" dirty="0" smtClean="0"/>
              <a:t>The Gestapo (secret police) infiltrated all levels of society.</a:t>
            </a:r>
            <a:endParaRPr lang="en-US" sz="2000" dirty="0"/>
          </a:p>
        </p:txBody>
      </p:sp>
      <p:pic>
        <p:nvPicPr>
          <p:cNvPr id="7" name="Picture 2" descr="\\w-sch-staff-12\UserDesktops\hahecht\Desktop\vt51f0005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02765"/>
            <a:ext cx="4038600" cy="292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70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Third Reich</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Becoming Fuhrer</a:t>
            </a:r>
          </a:p>
          <a:p>
            <a:r>
              <a:rPr lang="en-US" dirty="0" smtClean="0"/>
              <a:t>By June 1934, Hitler eliminated all of the other leaders of the party and any opposition leaders who were left.</a:t>
            </a:r>
          </a:p>
          <a:p>
            <a:r>
              <a:rPr lang="en-US" dirty="0" smtClean="0"/>
              <a:t>Hitler then declared himself Fuhrer (uniting the Presidency and Chancellorship).</a:t>
            </a:r>
            <a:endParaRPr lang="en-US" dirty="0"/>
          </a:p>
        </p:txBody>
      </p:sp>
      <p:pic>
        <p:nvPicPr>
          <p:cNvPr id="7" name="Picture 2" descr="\\w-sch-staff-12\UserDesktops\hahecht\Desktop\hitler-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346735"/>
            <a:ext cx="4038600" cy="30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02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Third Reich</a:t>
            </a:r>
            <a:endParaRPr lang="en-US" dirty="0"/>
          </a:p>
        </p:txBody>
      </p:sp>
      <p:sp>
        <p:nvSpPr>
          <p:cNvPr id="3" name="Content Placeholder 2"/>
          <p:cNvSpPr>
            <a:spLocks noGrp="1"/>
          </p:cNvSpPr>
          <p:nvPr>
            <p:ph sz="half" idx="1"/>
          </p:nvPr>
        </p:nvSpPr>
        <p:spPr>
          <a:xfrm>
            <a:off x="457200" y="1600200"/>
            <a:ext cx="4038600" cy="5105400"/>
          </a:xfrm>
        </p:spPr>
        <p:txBody>
          <a:bodyPr>
            <a:normAutofit/>
          </a:bodyPr>
          <a:lstStyle/>
          <a:p>
            <a:pPr marL="0" indent="0">
              <a:buNone/>
            </a:pPr>
            <a:r>
              <a:rPr lang="en-US" sz="1900" dirty="0" smtClean="0"/>
              <a:t>A Stronger Germany</a:t>
            </a:r>
          </a:p>
          <a:p>
            <a:r>
              <a:rPr lang="en-US" sz="1900" dirty="0" smtClean="0"/>
              <a:t>Hitler established public works projects that lowered unemployment (similar to FDR’s New Deal).</a:t>
            </a:r>
          </a:p>
        </p:txBody>
      </p:sp>
      <p:pic>
        <p:nvPicPr>
          <p:cNvPr id="10" name="Picture 3" descr="\\w-sch-staff-12\UserDesktops\hahecht\Desktop\intro_autobahn_hitler_g.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91125" y="1720056"/>
            <a:ext cx="29527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57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Third Reich</a:t>
            </a:r>
            <a:endParaRPr lang="en-US" dirty="0"/>
          </a:p>
        </p:txBody>
      </p:sp>
      <p:sp>
        <p:nvSpPr>
          <p:cNvPr id="3" name="Content Placeholder 2"/>
          <p:cNvSpPr>
            <a:spLocks noGrp="1"/>
          </p:cNvSpPr>
          <p:nvPr>
            <p:ph sz="half" idx="1"/>
          </p:nvPr>
        </p:nvSpPr>
        <p:spPr>
          <a:xfrm>
            <a:off x="457200" y="1600200"/>
            <a:ext cx="4038600" cy="5105400"/>
          </a:xfrm>
        </p:spPr>
        <p:txBody>
          <a:bodyPr>
            <a:normAutofit/>
          </a:bodyPr>
          <a:lstStyle/>
          <a:p>
            <a:pPr marL="0" indent="0">
              <a:buNone/>
            </a:pPr>
            <a:r>
              <a:rPr lang="en-US" sz="1900" dirty="0" smtClean="0"/>
              <a:t>A Stronger Germany</a:t>
            </a:r>
          </a:p>
          <a:p>
            <a:r>
              <a:rPr lang="en-US" sz="1900" dirty="0" smtClean="0"/>
              <a:t>Hitler established public works projects that lowered unemployment (similar to FDR’s New Deal).</a:t>
            </a:r>
          </a:p>
          <a:p>
            <a:r>
              <a:rPr lang="en-US" sz="1900" dirty="0" smtClean="0"/>
              <a:t>Hitler pushed forth public education (best propaganda!)</a:t>
            </a:r>
          </a:p>
        </p:txBody>
      </p:sp>
      <p:pic>
        <p:nvPicPr>
          <p:cNvPr id="7" name="Picture 2" descr="\\w-sch-staff-12\UserDesktops\hahecht\Desktop\Nazi classroom.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724461"/>
            <a:ext cx="4038600" cy="427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190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Third Reich</a:t>
            </a:r>
            <a:endParaRPr lang="en-US" dirty="0"/>
          </a:p>
        </p:txBody>
      </p:sp>
      <p:sp>
        <p:nvSpPr>
          <p:cNvPr id="3" name="Content Placeholder 2"/>
          <p:cNvSpPr>
            <a:spLocks noGrp="1"/>
          </p:cNvSpPr>
          <p:nvPr>
            <p:ph sz="half" idx="1"/>
          </p:nvPr>
        </p:nvSpPr>
        <p:spPr>
          <a:xfrm>
            <a:off x="457200" y="1600200"/>
            <a:ext cx="4038600" cy="5105400"/>
          </a:xfrm>
        </p:spPr>
        <p:txBody>
          <a:bodyPr>
            <a:normAutofit/>
          </a:bodyPr>
          <a:lstStyle/>
          <a:p>
            <a:pPr marL="0" indent="0">
              <a:buNone/>
            </a:pPr>
            <a:r>
              <a:rPr lang="en-US" sz="1900" dirty="0" smtClean="0"/>
              <a:t>A Stronger Germany</a:t>
            </a:r>
          </a:p>
          <a:p>
            <a:r>
              <a:rPr lang="en-US" sz="1900" dirty="0" smtClean="0"/>
              <a:t>Hitler established public works projects that lowered unemployment (similar to FDR’s New Deal).</a:t>
            </a:r>
          </a:p>
          <a:p>
            <a:r>
              <a:rPr lang="en-US" sz="1900" dirty="0" smtClean="0"/>
              <a:t>Hitler pushed forth public education (best propaganda!)</a:t>
            </a:r>
          </a:p>
          <a:p>
            <a:r>
              <a:rPr lang="en-US" sz="1900" dirty="0" smtClean="0"/>
              <a:t>Hitler advocated for a healthy lifestyle and the pursuit of large families – to build a stronger German nation.</a:t>
            </a:r>
          </a:p>
        </p:txBody>
      </p:sp>
      <p:pic>
        <p:nvPicPr>
          <p:cNvPr id="7" name="Picture 2" descr="\\w-sch-staff-12\UserDesktops\hahecht\Desktop\The-Nazi-party-secures-the-national-communit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0" y="1235287"/>
            <a:ext cx="3733800" cy="525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1902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Third Reich</a:t>
            </a:r>
            <a:endParaRPr lang="en-US" dirty="0"/>
          </a:p>
        </p:txBody>
      </p:sp>
      <p:sp>
        <p:nvSpPr>
          <p:cNvPr id="3" name="Content Placeholder 2"/>
          <p:cNvSpPr>
            <a:spLocks noGrp="1"/>
          </p:cNvSpPr>
          <p:nvPr>
            <p:ph sz="half" idx="1"/>
          </p:nvPr>
        </p:nvSpPr>
        <p:spPr>
          <a:xfrm>
            <a:off x="457200" y="1600200"/>
            <a:ext cx="4038600" cy="5105400"/>
          </a:xfrm>
        </p:spPr>
        <p:txBody>
          <a:bodyPr>
            <a:normAutofit/>
          </a:bodyPr>
          <a:lstStyle/>
          <a:p>
            <a:pPr marL="0" indent="0">
              <a:buNone/>
            </a:pPr>
            <a:r>
              <a:rPr lang="en-US" sz="1900" dirty="0" smtClean="0"/>
              <a:t>A Stronger Germany</a:t>
            </a:r>
          </a:p>
          <a:p>
            <a:r>
              <a:rPr lang="en-US" sz="1900" dirty="0" smtClean="0"/>
              <a:t>Hitler established public works projects that lowered unemployment (similar to FDR’s New Deal).</a:t>
            </a:r>
          </a:p>
          <a:p>
            <a:r>
              <a:rPr lang="en-US" sz="1900" dirty="0" smtClean="0"/>
              <a:t>Hitler pushed forth public education (best propaganda!)</a:t>
            </a:r>
          </a:p>
          <a:p>
            <a:r>
              <a:rPr lang="en-US" sz="1900" dirty="0" smtClean="0"/>
              <a:t>Hitler advocated for a healthy lifestyle and the pursuit of large families – to build a stronger German nation.</a:t>
            </a:r>
          </a:p>
          <a:p>
            <a:r>
              <a:rPr lang="en-US" sz="1900" dirty="0" smtClean="0"/>
              <a:t>Hitler even built the first highway system in Germany – the Autobahn.</a:t>
            </a:r>
          </a:p>
        </p:txBody>
      </p:sp>
      <p:pic>
        <p:nvPicPr>
          <p:cNvPr id="7" name="Picture 2" descr="\\w-sch-staff-12\UserDesktops\hahecht\Desktop\_47874761_3139817.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16103"/>
            <a:ext cx="4038600" cy="269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1902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Third Reich</a:t>
            </a:r>
            <a:endParaRPr lang="en-US" dirty="0"/>
          </a:p>
        </p:txBody>
      </p:sp>
      <p:sp>
        <p:nvSpPr>
          <p:cNvPr id="3" name="Content Placeholder 2"/>
          <p:cNvSpPr>
            <a:spLocks noGrp="1"/>
          </p:cNvSpPr>
          <p:nvPr>
            <p:ph sz="half" idx="1"/>
          </p:nvPr>
        </p:nvSpPr>
        <p:spPr>
          <a:xfrm>
            <a:off x="457200" y="1600200"/>
            <a:ext cx="4038600" cy="5105400"/>
          </a:xfrm>
        </p:spPr>
        <p:txBody>
          <a:bodyPr>
            <a:normAutofit/>
          </a:bodyPr>
          <a:lstStyle/>
          <a:p>
            <a:pPr marL="0" indent="0">
              <a:buNone/>
            </a:pPr>
            <a:r>
              <a:rPr lang="en-US" sz="1900" dirty="0" smtClean="0"/>
              <a:t>A Stronger Germany</a:t>
            </a:r>
          </a:p>
          <a:p>
            <a:r>
              <a:rPr lang="en-US" sz="1900" dirty="0" smtClean="0"/>
              <a:t>Hitler established public works projects that lowered unemployment (similar to FDR’s New Deal).</a:t>
            </a:r>
          </a:p>
          <a:p>
            <a:r>
              <a:rPr lang="en-US" sz="1900" dirty="0" smtClean="0"/>
              <a:t>Hitler pushed forth public education (best propaganda!)</a:t>
            </a:r>
          </a:p>
          <a:p>
            <a:r>
              <a:rPr lang="en-US" sz="1900" dirty="0" smtClean="0"/>
              <a:t>Hitler advocated for a healthy lifestyle and the pursuit of large families – to build a stronger German nation.</a:t>
            </a:r>
          </a:p>
          <a:p>
            <a:r>
              <a:rPr lang="en-US" sz="1900" dirty="0" smtClean="0"/>
              <a:t>Hitler even built the first highway system in Germany – the Autobahn.</a:t>
            </a:r>
          </a:p>
          <a:p>
            <a:r>
              <a:rPr lang="en-US" sz="1900" dirty="0" smtClean="0"/>
              <a:t>Hitler also began pushing rearmament and slowly built up the German military.</a:t>
            </a:r>
          </a:p>
        </p:txBody>
      </p:sp>
      <p:pic>
        <p:nvPicPr>
          <p:cNvPr id="7" name="Picture 2" descr="\\w-sch-staff-12\UserDesktops\hahecht\Desktop\rearmamen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06974"/>
            <a:ext cx="4038600" cy="311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190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96651" y="1600200"/>
            <a:ext cx="8894949" cy="5257800"/>
          </a:xfrm>
        </p:spPr>
        <p:txBody>
          <a:bodyPr>
            <a:normAutofit fontScale="70000" lnSpcReduction="20000"/>
          </a:bodyPr>
          <a:lstStyle/>
          <a:p>
            <a:r>
              <a:rPr lang="en-US" dirty="0" smtClean="0"/>
              <a:t>A period of uneven prosperity in the decade following World War I (the 1920s) was followed by worldwide depression in the 1930s.  Depression weakened Western democracies, making it difficult for them to challenge the threat of totalitarianism.</a:t>
            </a:r>
          </a:p>
          <a:p>
            <a:r>
              <a:rPr lang="en-US" dirty="0" smtClean="0"/>
              <a:t>Economic disruption following World War I led to unstable political conditions.  Worldwide depression in the 1930s provided opportunities for the rise of a dictator in Germany.</a:t>
            </a:r>
          </a:p>
          <a:p>
            <a:r>
              <a:rPr lang="en-US" dirty="0" smtClean="0"/>
              <a:t>The Treaty of Versailles worsened economic and political conditions in Europe and led to the rise of a totalitarian regime in Germany.</a:t>
            </a:r>
          </a:p>
          <a:p>
            <a:r>
              <a:rPr lang="en-US" dirty="0" smtClean="0"/>
              <a:t>Germany during the Interwar Period under Adolf Hitler:</a:t>
            </a:r>
          </a:p>
          <a:p>
            <a:pPr lvl="1"/>
            <a:r>
              <a:rPr lang="en-US" dirty="0" smtClean="0"/>
              <a:t>Inflation and depression (before Hitler)</a:t>
            </a:r>
          </a:p>
          <a:p>
            <a:pPr lvl="1"/>
            <a:r>
              <a:rPr lang="en-US" dirty="0" smtClean="0"/>
              <a:t>Democratic government weakened (before Hitler)</a:t>
            </a:r>
          </a:p>
          <a:p>
            <a:pPr lvl="1"/>
            <a:r>
              <a:rPr lang="en-US" dirty="0" smtClean="0"/>
              <a:t>Anti-Semitism</a:t>
            </a:r>
          </a:p>
          <a:p>
            <a:pPr lvl="1"/>
            <a:r>
              <a:rPr lang="en-US" dirty="0" smtClean="0"/>
              <a:t>Extreme nationalism</a:t>
            </a:r>
          </a:p>
          <a:p>
            <a:pPr lvl="1"/>
            <a:r>
              <a:rPr lang="en-US" dirty="0" smtClean="0"/>
              <a:t>National Socialism (Nazism)</a:t>
            </a:r>
          </a:p>
          <a:p>
            <a:pPr lvl="2"/>
            <a:r>
              <a:rPr lang="en-US" dirty="0" smtClean="0"/>
              <a:t>The Worldwide depression led to the Nazi Party’s growing importance in Germany.</a:t>
            </a:r>
          </a:p>
          <a:p>
            <a:pPr lvl="2"/>
            <a:r>
              <a:rPr lang="en-US" dirty="0" smtClean="0"/>
              <a:t>The Nazi Party achieved popularity by blaming European Jews for the economic collapse.</a:t>
            </a:r>
            <a:endParaRPr lang="en-US" dirty="0"/>
          </a:p>
        </p:txBody>
      </p:sp>
    </p:spTree>
    <p:extLst>
      <p:ext uri="{BB962C8B-B14F-4D97-AF65-F5344CB8AC3E}">
        <p14:creationId xmlns:p14="http://schemas.microsoft.com/office/powerpoint/2010/main" val="24039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97721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Weimar Germany</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Weimar Republic</a:t>
            </a:r>
          </a:p>
          <a:p>
            <a:r>
              <a:rPr lang="en-US" dirty="0" smtClean="0"/>
              <a:t>Germany became a democracy</a:t>
            </a:r>
          </a:p>
          <a:p>
            <a:pPr lvl="1"/>
            <a:r>
              <a:rPr lang="en-US" dirty="0" smtClean="0"/>
              <a:t>President – oversaw the country but didn’t make day-to-day decisions.</a:t>
            </a:r>
          </a:p>
          <a:p>
            <a:pPr lvl="1"/>
            <a:r>
              <a:rPr lang="en-US" dirty="0" smtClean="0"/>
              <a:t>Chancellor – (prime minister) ran the country; elected from the majority party in the Reichstag.  (If no majority party, then the President gets to appoint a Chancellor.)</a:t>
            </a:r>
          </a:p>
          <a:p>
            <a:pPr lvl="1"/>
            <a:r>
              <a:rPr lang="en-US" dirty="0" smtClean="0"/>
              <a:t>The Reichstag – (Parliament) was formed through direct elections where people voted for a party rather than a person.</a:t>
            </a:r>
          </a:p>
          <a:p>
            <a:r>
              <a:rPr lang="en-US" dirty="0" smtClean="0"/>
              <a:t>The Constitution allows for a temporary dictator in times of emergency if 2/3 of the Reichstag agreed.</a:t>
            </a:r>
            <a:endParaRPr lang="en-US" dirty="0"/>
          </a:p>
        </p:txBody>
      </p:sp>
    </p:spTree>
    <p:extLst>
      <p:ext uri="{BB962C8B-B14F-4D97-AF65-F5344CB8AC3E}">
        <p14:creationId xmlns:p14="http://schemas.microsoft.com/office/powerpoint/2010/main" val="33255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834753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719139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Weimar Germany</a:t>
            </a:r>
            <a:endParaRPr lang="en-US" dirty="0"/>
          </a:p>
        </p:txBody>
      </p:sp>
      <p:sp>
        <p:nvSpPr>
          <p:cNvPr id="3" name="Content Placeholder 2"/>
          <p:cNvSpPr>
            <a:spLocks noGrp="1"/>
          </p:cNvSpPr>
          <p:nvPr>
            <p:ph sz="half" idx="1"/>
          </p:nvPr>
        </p:nvSpPr>
        <p:spPr>
          <a:xfrm>
            <a:off x="0" y="1066800"/>
            <a:ext cx="4495800" cy="5638800"/>
          </a:xfrm>
        </p:spPr>
        <p:txBody>
          <a:bodyPr>
            <a:noAutofit/>
          </a:bodyPr>
          <a:lstStyle/>
          <a:p>
            <a:pPr marL="0" indent="0">
              <a:buNone/>
            </a:pPr>
            <a:r>
              <a:rPr lang="en-US" sz="1600" dirty="0" smtClean="0"/>
              <a:t>Nazism</a:t>
            </a:r>
          </a:p>
          <a:p>
            <a:r>
              <a:rPr lang="en-US" sz="1600" dirty="0" smtClean="0"/>
              <a:t>The Republic’s first act was on November 11, 1918 – surrendering the Great War.  This was seen as the first failure of the Weimar Republic.</a:t>
            </a:r>
          </a:p>
        </p:txBody>
      </p:sp>
      <p:pic>
        <p:nvPicPr>
          <p:cNvPr id="7" name="Picture 2" descr="\\w-sch-staff-12\UserDesktops\hahecht\Desktop\Waffenstillstand_g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30443"/>
            <a:ext cx="4038600" cy="266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68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Weimar Germany</a:t>
            </a:r>
            <a:endParaRPr lang="en-US" dirty="0"/>
          </a:p>
        </p:txBody>
      </p:sp>
      <p:sp>
        <p:nvSpPr>
          <p:cNvPr id="3" name="Content Placeholder 2"/>
          <p:cNvSpPr>
            <a:spLocks noGrp="1"/>
          </p:cNvSpPr>
          <p:nvPr>
            <p:ph sz="half" idx="1"/>
          </p:nvPr>
        </p:nvSpPr>
        <p:spPr>
          <a:xfrm>
            <a:off x="0" y="1066800"/>
            <a:ext cx="4495800" cy="5638800"/>
          </a:xfrm>
        </p:spPr>
        <p:txBody>
          <a:bodyPr>
            <a:noAutofit/>
          </a:bodyPr>
          <a:lstStyle/>
          <a:p>
            <a:pPr marL="0" indent="0">
              <a:buNone/>
            </a:pPr>
            <a:r>
              <a:rPr lang="en-US" sz="1600" dirty="0" smtClean="0"/>
              <a:t>Nazism</a:t>
            </a:r>
          </a:p>
          <a:p>
            <a:r>
              <a:rPr lang="en-US" sz="1600" dirty="0" smtClean="0"/>
              <a:t>The Republic’s first act was on November 11, 1918 – surrendering the Great War.  This was seen as the first failure of the Weimar Republic.</a:t>
            </a:r>
          </a:p>
          <a:p>
            <a:r>
              <a:rPr lang="en-US" sz="1600" dirty="0" smtClean="0"/>
              <a:t>In a country completely exhausted by war, the surrender was unbearable.  A myth was going around that the Germans were “stabbed in the back” by people inside Germany.  According to many, it was the left-wing politicians that caused their loss.</a:t>
            </a:r>
          </a:p>
        </p:txBody>
      </p:sp>
      <p:pic>
        <p:nvPicPr>
          <p:cNvPr id="7" name="Picture 2" descr="\\w-sch-staff-12\UserDesktops\hahecht\Desktop\WWI_AP00061301455.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48551" y="2667000"/>
            <a:ext cx="4319451"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415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Weimar Germany</a:t>
            </a:r>
            <a:endParaRPr lang="en-US" dirty="0"/>
          </a:p>
        </p:txBody>
      </p:sp>
      <p:sp>
        <p:nvSpPr>
          <p:cNvPr id="3" name="Content Placeholder 2"/>
          <p:cNvSpPr>
            <a:spLocks noGrp="1"/>
          </p:cNvSpPr>
          <p:nvPr>
            <p:ph sz="half" idx="1"/>
          </p:nvPr>
        </p:nvSpPr>
        <p:spPr>
          <a:xfrm>
            <a:off x="0" y="1066800"/>
            <a:ext cx="4495800" cy="5638800"/>
          </a:xfrm>
        </p:spPr>
        <p:txBody>
          <a:bodyPr>
            <a:noAutofit/>
          </a:bodyPr>
          <a:lstStyle/>
          <a:p>
            <a:pPr marL="0" indent="0">
              <a:buNone/>
            </a:pPr>
            <a:r>
              <a:rPr lang="en-US" sz="1600" dirty="0" smtClean="0"/>
              <a:t>Nazism</a:t>
            </a:r>
          </a:p>
          <a:p>
            <a:r>
              <a:rPr lang="en-US" sz="1600" dirty="0" smtClean="0"/>
              <a:t>The Republic’s first act was on November 11, 1918 – surrendering the Great War.  This was seen as the first failure of the Weimar Republic.</a:t>
            </a:r>
          </a:p>
          <a:p>
            <a:r>
              <a:rPr lang="en-US" sz="1600" dirty="0" smtClean="0"/>
              <a:t>In a country completely exhausted by war, the surrender was unbearable.  A myth was going around that the Germans were “stabbed in the back” by people inside Germany.  According to many, it was the left-wing politicians that caused their loss.</a:t>
            </a:r>
          </a:p>
          <a:p>
            <a:r>
              <a:rPr lang="en-US" sz="1600" dirty="0" smtClean="0"/>
              <a:t>The National Socialist German Workers’ Party (Nazis) rose as a far-right political party.</a:t>
            </a:r>
          </a:p>
        </p:txBody>
      </p:sp>
      <p:pic>
        <p:nvPicPr>
          <p:cNvPr id="7" name="Picture 2" descr="\\w-sch-staff-12\UserDesktops\hahecht\Desktop\306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96007"/>
            <a:ext cx="4038600" cy="273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415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Weimar Germany</a:t>
            </a:r>
            <a:endParaRPr lang="en-US" dirty="0"/>
          </a:p>
        </p:txBody>
      </p:sp>
      <p:sp>
        <p:nvSpPr>
          <p:cNvPr id="3" name="Content Placeholder 2"/>
          <p:cNvSpPr>
            <a:spLocks noGrp="1"/>
          </p:cNvSpPr>
          <p:nvPr>
            <p:ph sz="half" idx="1"/>
          </p:nvPr>
        </p:nvSpPr>
        <p:spPr>
          <a:xfrm>
            <a:off x="0" y="1066800"/>
            <a:ext cx="4495800" cy="5638800"/>
          </a:xfrm>
        </p:spPr>
        <p:txBody>
          <a:bodyPr>
            <a:noAutofit/>
          </a:bodyPr>
          <a:lstStyle/>
          <a:p>
            <a:pPr marL="0" indent="0">
              <a:buNone/>
            </a:pPr>
            <a:r>
              <a:rPr lang="en-US" sz="1600" dirty="0" smtClean="0"/>
              <a:t>Nazism</a:t>
            </a:r>
          </a:p>
          <a:p>
            <a:r>
              <a:rPr lang="en-US" sz="1600" dirty="0" smtClean="0"/>
              <a:t>The Republic’s first act was on November 11, 1918 – surrendering the Great War.  This was seen as the first failure of the Weimar Republic.</a:t>
            </a:r>
          </a:p>
          <a:p>
            <a:r>
              <a:rPr lang="en-US" sz="1600" dirty="0" smtClean="0"/>
              <a:t>In a country completely exhausted by war, the surrender was unbearable.  A myth was going around that the Germans were “stabbed in the back” by people inside Germany.  According to many, it was the left-wing politicians that caused their loss.</a:t>
            </a:r>
          </a:p>
          <a:p>
            <a:r>
              <a:rPr lang="en-US" sz="1600" dirty="0" smtClean="0"/>
              <a:t>The National Socialist German Workers’ Party (Nazis) rose as a far-right political party.</a:t>
            </a:r>
          </a:p>
          <a:p>
            <a:r>
              <a:rPr lang="en-US" sz="1600" dirty="0" smtClean="0"/>
              <a:t>The Nazis were anti-Marxism, anti-liberalism, and anti-Semitism.</a:t>
            </a:r>
          </a:p>
        </p:txBody>
      </p:sp>
      <p:pic>
        <p:nvPicPr>
          <p:cNvPr id="7" name="Picture 2" descr="\\w-sch-staff-12\UserDesktops\hahecht\Desktop\enabling_ac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96028" y="2619597"/>
            <a:ext cx="3742944" cy="248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415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image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651" y="264972"/>
            <a:ext cx="9111472" cy="5678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Weimar Germany</a:t>
            </a:r>
            <a:endParaRPr lang="en-US" dirty="0"/>
          </a:p>
        </p:txBody>
      </p:sp>
      <p:sp>
        <p:nvSpPr>
          <p:cNvPr id="3" name="Content Placeholder 2"/>
          <p:cNvSpPr>
            <a:spLocks noGrp="1"/>
          </p:cNvSpPr>
          <p:nvPr>
            <p:ph sz="half" idx="1"/>
          </p:nvPr>
        </p:nvSpPr>
        <p:spPr>
          <a:xfrm>
            <a:off x="0" y="1066800"/>
            <a:ext cx="4495800" cy="5638800"/>
          </a:xfrm>
        </p:spPr>
        <p:txBody>
          <a:bodyPr>
            <a:noAutofit/>
          </a:bodyPr>
          <a:lstStyle/>
          <a:p>
            <a:pPr marL="0" indent="0">
              <a:buNone/>
            </a:pPr>
            <a:r>
              <a:rPr lang="en-US" sz="1600" dirty="0" smtClean="0"/>
              <a:t>Nazism</a:t>
            </a:r>
          </a:p>
          <a:p>
            <a:r>
              <a:rPr lang="en-US" sz="1600" dirty="0" smtClean="0"/>
              <a:t>The Republic’s first act was on November 11, 1918 – surrendering the Great War.  This was seen as the first failure of the Weimar Republic.</a:t>
            </a:r>
          </a:p>
          <a:p>
            <a:r>
              <a:rPr lang="en-US" sz="1600" dirty="0" smtClean="0"/>
              <a:t>In a country completely exhausted by war, the surrender was unbearable.  A myth was going around that the Germans were “stabbed in the back” by people inside Germany.  According to many, it was the left-wing politicians that caused their loss.</a:t>
            </a:r>
          </a:p>
          <a:p>
            <a:r>
              <a:rPr lang="en-US" sz="1600" dirty="0" smtClean="0"/>
              <a:t>The National Socialist German Workers’ Party (Nazis) rose as a far-right political party.</a:t>
            </a:r>
          </a:p>
          <a:p>
            <a:r>
              <a:rPr lang="en-US" sz="1600" dirty="0" smtClean="0"/>
              <a:t>The Nazis were anti-Marxism, anti-liberalism, and anti-Semitism.</a:t>
            </a:r>
          </a:p>
          <a:p>
            <a:r>
              <a:rPr lang="en-US" sz="1600" dirty="0" smtClean="0"/>
              <a:t>The Nazis were nationalistic and hated the Treaty of Versailles, and therefore the Weimar Republic.</a:t>
            </a:r>
          </a:p>
        </p:txBody>
      </p:sp>
      <p:pic>
        <p:nvPicPr>
          <p:cNvPr id="7" name="Picture 2" descr="\\w-sch-staff-12\UserDesktops\hahecht\Desktop\Bundesarchiv_Bild_183-2004-0312-503,_Nürnberg,_Reichsparteitag,_Marsch_der_Wehrmach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81520"/>
            <a:ext cx="4038600" cy="296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415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2372</Words>
  <Application>Microsoft Office PowerPoint</Application>
  <PresentationFormat>On-screen Show (4:3)</PresentationFormat>
  <Paragraphs>189</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Wingdings</vt:lpstr>
      <vt:lpstr>Office Theme</vt:lpstr>
      <vt:lpstr>Do Now:</vt:lpstr>
      <vt:lpstr>Objective: Hitler’s Germany</vt:lpstr>
      <vt:lpstr>Hitler’s Germany</vt:lpstr>
      <vt:lpstr>Weimar Germany</vt:lpstr>
      <vt:lpstr>Weimar Germany</vt:lpstr>
      <vt:lpstr>Weimar Germany</vt:lpstr>
      <vt:lpstr>Weimar Germany</vt:lpstr>
      <vt:lpstr>Weimar Germany</vt:lpstr>
      <vt:lpstr>Weimar Germany</vt:lpstr>
      <vt:lpstr>Weimar Germany</vt:lpstr>
      <vt:lpstr>Weimar Germany</vt:lpstr>
      <vt:lpstr>Weimar Germany</vt:lpstr>
      <vt:lpstr>Weimar Germany</vt:lpstr>
      <vt:lpstr>Weimar Germany</vt:lpstr>
      <vt:lpstr>Weimar Germany</vt:lpstr>
      <vt:lpstr>Weimar Germany</vt:lpstr>
      <vt:lpstr>Weimar Germany</vt:lpstr>
      <vt:lpstr>Weimar Germany</vt:lpstr>
      <vt:lpstr>Weimar Germany</vt:lpstr>
      <vt:lpstr>Rise of the Nazi Party</vt:lpstr>
      <vt:lpstr>Rise of the Nazi Party</vt:lpstr>
      <vt:lpstr>Rise of the Nazi Party</vt:lpstr>
      <vt:lpstr>Rise of the Nazi Party</vt:lpstr>
      <vt:lpstr>Rise of the Nazi Party</vt:lpstr>
      <vt:lpstr>Rise of the Nazi Party</vt:lpstr>
      <vt:lpstr>Rise of the Nazi Party</vt:lpstr>
      <vt:lpstr>Rise of the Nazi Party</vt:lpstr>
      <vt:lpstr>Rise of the Nazi Party</vt:lpstr>
      <vt:lpstr>The Third Reich</vt:lpstr>
      <vt:lpstr>The Third Reich</vt:lpstr>
      <vt:lpstr>The Third Reich</vt:lpstr>
      <vt:lpstr>The Third Reich</vt:lpstr>
      <vt:lpstr>The Third Reich</vt:lpstr>
      <vt:lpstr>The Third Reich</vt:lpstr>
      <vt:lpstr>The Third Reich</vt:lpstr>
      <vt:lpstr>The Third Reich</vt:lpstr>
      <vt:lpstr>The Third Reich</vt:lpstr>
      <vt:lpstr>Conclusion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Hana A. Hecht (hahecht)</dc:creator>
  <cp:lastModifiedBy>Hana A. Hecht (hahecht)</cp:lastModifiedBy>
  <cp:revision>25</cp:revision>
  <dcterms:created xsi:type="dcterms:W3CDTF">2014-03-12T19:49:40Z</dcterms:created>
  <dcterms:modified xsi:type="dcterms:W3CDTF">2016-03-11T13:26:35Z</dcterms:modified>
</cp:coreProperties>
</file>