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9" r:id="rId3"/>
    <p:sldId id="261" r:id="rId4"/>
    <p:sldId id="260" r:id="rId5"/>
    <p:sldId id="264" r:id="rId6"/>
    <p:sldId id="285" r:id="rId7"/>
    <p:sldId id="286" r:id="rId8"/>
    <p:sldId id="265" r:id="rId9"/>
    <p:sldId id="287" r:id="rId10"/>
    <p:sldId id="267" r:id="rId11"/>
    <p:sldId id="268" r:id="rId12"/>
    <p:sldId id="269" r:id="rId13"/>
    <p:sldId id="288" r:id="rId14"/>
    <p:sldId id="289" r:id="rId15"/>
    <p:sldId id="272" r:id="rId16"/>
    <p:sldId id="277" r:id="rId17"/>
    <p:sldId id="290" r:id="rId18"/>
    <p:sldId id="291" r:id="rId19"/>
    <p:sldId id="292" r:id="rId20"/>
    <p:sldId id="293" r:id="rId21"/>
    <p:sldId id="294" r:id="rId22"/>
    <p:sldId id="278" r:id="rId23"/>
    <p:sldId id="279" r:id="rId24"/>
    <p:sldId id="280" r:id="rId25"/>
    <p:sldId id="295" r:id="rId26"/>
    <p:sldId id="296" r:id="rId27"/>
    <p:sldId id="283" r:id="rId28"/>
    <p:sldId id="284" r:id="rId29"/>
    <p:sldId id="256" r:id="rId30"/>
    <p:sldId id="257" r:id="rId31"/>
    <p:sldId id="258" r:id="rId32"/>
  </p:sldIdLst>
  <p:sldSz cx="9144000" cy="6858000" type="screen4x3"/>
  <p:notesSz cx="6858000" cy="9144000"/>
  <p:custDataLst>
    <p:custData r:id="rId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48" y="5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E86EB3-1600-461A-81AC-5F23D4B125A5}"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CFCAA-9CB5-4265-A991-FBD84F56ED96}" type="slidenum">
              <a:rPr lang="en-US" smtClean="0"/>
              <a:t>‹#›</a:t>
            </a:fld>
            <a:endParaRPr lang="en-US"/>
          </a:p>
        </p:txBody>
      </p:sp>
    </p:spTree>
    <p:extLst>
      <p:ext uri="{BB962C8B-B14F-4D97-AF65-F5344CB8AC3E}">
        <p14:creationId xmlns:p14="http://schemas.microsoft.com/office/powerpoint/2010/main" val="2045390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E86EB3-1600-461A-81AC-5F23D4B125A5}"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CFCAA-9CB5-4265-A991-FBD84F56ED96}" type="slidenum">
              <a:rPr lang="en-US" smtClean="0"/>
              <a:t>‹#›</a:t>
            </a:fld>
            <a:endParaRPr lang="en-US"/>
          </a:p>
        </p:txBody>
      </p:sp>
    </p:spTree>
    <p:extLst>
      <p:ext uri="{BB962C8B-B14F-4D97-AF65-F5344CB8AC3E}">
        <p14:creationId xmlns:p14="http://schemas.microsoft.com/office/powerpoint/2010/main" val="1683607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E86EB3-1600-461A-81AC-5F23D4B125A5}"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CFCAA-9CB5-4265-A991-FBD84F56ED96}" type="slidenum">
              <a:rPr lang="en-US" smtClean="0"/>
              <a:t>‹#›</a:t>
            </a:fld>
            <a:endParaRPr lang="en-US"/>
          </a:p>
        </p:txBody>
      </p:sp>
    </p:spTree>
    <p:extLst>
      <p:ext uri="{BB962C8B-B14F-4D97-AF65-F5344CB8AC3E}">
        <p14:creationId xmlns:p14="http://schemas.microsoft.com/office/powerpoint/2010/main" val="3546984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E86EB3-1600-461A-81AC-5F23D4B125A5}"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CFCAA-9CB5-4265-A991-FBD84F56ED96}" type="slidenum">
              <a:rPr lang="en-US" smtClean="0"/>
              <a:t>‹#›</a:t>
            </a:fld>
            <a:endParaRPr lang="en-US"/>
          </a:p>
        </p:txBody>
      </p:sp>
    </p:spTree>
    <p:extLst>
      <p:ext uri="{BB962C8B-B14F-4D97-AF65-F5344CB8AC3E}">
        <p14:creationId xmlns:p14="http://schemas.microsoft.com/office/powerpoint/2010/main" val="286998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E86EB3-1600-461A-81AC-5F23D4B125A5}"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5CFCAA-9CB5-4265-A991-FBD84F56ED96}" type="slidenum">
              <a:rPr lang="en-US" smtClean="0"/>
              <a:t>‹#›</a:t>
            </a:fld>
            <a:endParaRPr lang="en-US"/>
          </a:p>
        </p:txBody>
      </p:sp>
    </p:spTree>
    <p:extLst>
      <p:ext uri="{BB962C8B-B14F-4D97-AF65-F5344CB8AC3E}">
        <p14:creationId xmlns:p14="http://schemas.microsoft.com/office/powerpoint/2010/main" val="71896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E86EB3-1600-461A-81AC-5F23D4B125A5}"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5CFCAA-9CB5-4265-A991-FBD84F56ED96}" type="slidenum">
              <a:rPr lang="en-US" smtClean="0"/>
              <a:t>‹#›</a:t>
            </a:fld>
            <a:endParaRPr lang="en-US"/>
          </a:p>
        </p:txBody>
      </p:sp>
    </p:spTree>
    <p:extLst>
      <p:ext uri="{BB962C8B-B14F-4D97-AF65-F5344CB8AC3E}">
        <p14:creationId xmlns:p14="http://schemas.microsoft.com/office/powerpoint/2010/main" val="4159431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E86EB3-1600-461A-81AC-5F23D4B125A5}" type="datetimeFigureOut">
              <a:rPr lang="en-US" smtClean="0"/>
              <a:t>3/14/2016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5CFCAA-9CB5-4265-A991-FBD84F56ED96}" type="slidenum">
              <a:rPr lang="en-US" smtClean="0"/>
              <a:t>‹#›</a:t>
            </a:fld>
            <a:endParaRPr lang="en-US"/>
          </a:p>
        </p:txBody>
      </p:sp>
    </p:spTree>
    <p:extLst>
      <p:ext uri="{BB962C8B-B14F-4D97-AF65-F5344CB8AC3E}">
        <p14:creationId xmlns:p14="http://schemas.microsoft.com/office/powerpoint/2010/main" val="23265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E86EB3-1600-461A-81AC-5F23D4B125A5}" type="datetimeFigureOut">
              <a:rPr lang="en-US" smtClean="0"/>
              <a:t>3/14/2016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5CFCAA-9CB5-4265-A991-FBD84F56ED96}" type="slidenum">
              <a:rPr lang="en-US" smtClean="0"/>
              <a:t>‹#›</a:t>
            </a:fld>
            <a:endParaRPr lang="en-US"/>
          </a:p>
        </p:txBody>
      </p:sp>
    </p:spTree>
    <p:extLst>
      <p:ext uri="{BB962C8B-B14F-4D97-AF65-F5344CB8AC3E}">
        <p14:creationId xmlns:p14="http://schemas.microsoft.com/office/powerpoint/2010/main" val="328625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E86EB3-1600-461A-81AC-5F23D4B125A5}" type="datetimeFigureOut">
              <a:rPr lang="en-US" smtClean="0"/>
              <a:t>3/14/2016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5CFCAA-9CB5-4265-A991-FBD84F56ED96}" type="slidenum">
              <a:rPr lang="en-US" smtClean="0"/>
              <a:t>‹#›</a:t>
            </a:fld>
            <a:endParaRPr lang="en-US"/>
          </a:p>
        </p:txBody>
      </p:sp>
    </p:spTree>
    <p:extLst>
      <p:ext uri="{BB962C8B-B14F-4D97-AF65-F5344CB8AC3E}">
        <p14:creationId xmlns:p14="http://schemas.microsoft.com/office/powerpoint/2010/main" val="318258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E86EB3-1600-461A-81AC-5F23D4B125A5}"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5CFCAA-9CB5-4265-A991-FBD84F56ED96}" type="slidenum">
              <a:rPr lang="en-US" smtClean="0"/>
              <a:t>‹#›</a:t>
            </a:fld>
            <a:endParaRPr lang="en-US"/>
          </a:p>
        </p:txBody>
      </p:sp>
    </p:spTree>
    <p:extLst>
      <p:ext uri="{BB962C8B-B14F-4D97-AF65-F5344CB8AC3E}">
        <p14:creationId xmlns:p14="http://schemas.microsoft.com/office/powerpoint/2010/main" val="2191915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E86EB3-1600-461A-81AC-5F23D4B125A5}"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5CFCAA-9CB5-4265-A991-FBD84F56ED96}" type="slidenum">
              <a:rPr lang="en-US" smtClean="0"/>
              <a:t>‹#›</a:t>
            </a:fld>
            <a:endParaRPr lang="en-US"/>
          </a:p>
        </p:txBody>
      </p:sp>
    </p:spTree>
    <p:extLst>
      <p:ext uri="{BB962C8B-B14F-4D97-AF65-F5344CB8AC3E}">
        <p14:creationId xmlns:p14="http://schemas.microsoft.com/office/powerpoint/2010/main" val="1153609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86EB3-1600-461A-81AC-5F23D4B125A5}" type="datetimeFigureOut">
              <a:rPr lang="en-US" smtClean="0"/>
              <a:t>3/14/2016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5CFCAA-9CB5-4265-A991-FBD84F56ED96}" type="slidenum">
              <a:rPr lang="en-US" smtClean="0"/>
              <a:t>‹#›</a:t>
            </a:fld>
            <a:endParaRPr lang="en-US"/>
          </a:p>
        </p:txBody>
      </p:sp>
    </p:spTree>
    <p:extLst>
      <p:ext uri="{BB962C8B-B14F-4D97-AF65-F5344CB8AC3E}">
        <p14:creationId xmlns:p14="http://schemas.microsoft.com/office/powerpoint/2010/main" val="1406812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hecht\Desktop\USSR_Fla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05" y="0"/>
            <a:ext cx="91542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0697" y="685800"/>
            <a:ext cx="7772400" cy="1470025"/>
          </a:xfrm>
        </p:spPr>
        <p:txBody>
          <a:bodyPr/>
          <a:lstStyle/>
          <a:p>
            <a:r>
              <a:rPr lang="en-US" dirty="0" smtClean="0"/>
              <a:t>Do Now:</a:t>
            </a:r>
            <a:endParaRPr lang="en-US" dirty="0"/>
          </a:p>
        </p:txBody>
      </p:sp>
      <p:sp>
        <p:nvSpPr>
          <p:cNvPr id="3" name="Subtitle 2"/>
          <p:cNvSpPr>
            <a:spLocks noGrp="1"/>
          </p:cNvSpPr>
          <p:nvPr>
            <p:ph type="subTitle" idx="1"/>
          </p:nvPr>
        </p:nvSpPr>
        <p:spPr>
          <a:xfrm>
            <a:off x="1371600" y="2133600"/>
            <a:ext cx="6400800" cy="3505200"/>
          </a:xfrm>
        </p:spPr>
        <p:txBody>
          <a:bodyPr>
            <a:normAutofit lnSpcReduction="10000"/>
          </a:bodyPr>
          <a:lstStyle/>
          <a:p>
            <a:r>
              <a:rPr lang="en-US" dirty="0" smtClean="0">
                <a:solidFill>
                  <a:schemeClr val="tx1"/>
                </a:solidFill>
              </a:rPr>
              <a:t>Grab </a:t>
            </a:r>
            <a:r>
              <a:rPr lang="en-US" dirty="0" smtClean="0">
                <a:solidFill>
                  <a:schemeClr val="tx1"/>
                </a:solidFill>
              </a:rPr>
              <a:t>today’s </a:t>
            </a:r>
            <a:r>
              <a:rPr lang="en-US" dirty="0" smtClean="0">
                <a:solidFill>
                  <a:schemeClr val="tx1"/>
                </a:solidFill>
              </a:rPr>
              <a:t>Agenda (9:4)</a:t>
            </a:r>
            <a:endParaRPr lang="en-US" dirty="0" smtClean="0">
              <a:solidFill>
                <a:schemeClr val="tx1"/>
              </a:solidFill>
            </a:endParaRPr>
          </a:p>
          <a:p>
            <a:endParaRPr lang="en-US" dirty="0">
              <a:solidFill>
                <a:schemeClr val="tx1"/>
              </a:solidFill>
            </a:endParaRPr>
          </a:p>
          <a:p>
            <a:r>
              <a:rPr lang="en-US" i="1" dirty="0" smtClean="0">
                <a:solidFill>
                  <a:schemeClr val="tx1"/>
                </a:solidFill>
              </a:rPr>
              <a:t>“Either perish, or overtake and outstrip the advanced capitalist countries.”</a:t>
            </a:r>
          </a:p>
          <a:p>
            <a:r>
              <a:rPr lang="en-US" dirty="0" smtClean="0">
                <a:solidFill>
                  <a:schemeClr val="tx1"/>
                </a:solidFill>
              </a:rPr>
              <a:t>What do you think this means?  Who might have said this?</a:t>
            </a:r>
            <a:endParaRPr lang="en-US" dirty="0">
              <a:solidFill>
                <a:schemeClr val="tx1"/>
              </a:solidFill>
            </a:endParaRPr>
          </a:p>
        </p:txBody>
      </p:sp>
    </p:spTree>
    <p:extLst>
      <p:ext uri="{BB962C8B-B14F-4D97-AF65-F5344CB8AC3E}">
        <p14:creationId xmlns:p14="http://schemas.microsoft.com/office/powerpoint/2010/main" val="956837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USSR_Fla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05" y="0"/>
            <a:ext cx="91542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Lenin</a:t>
            </a:r>
            <a:endParaRPr lang="en-US" dirty="0"/>
          </a:p>
        </p:txBody>
      </p:sp>
      <p:sp>
        <p:nvSpPr>
          <p:cNvPr id="3" name="Content Placeholder 2"/>
          <p:cNvSpPr>
            <a:spLocks noGrp="1"/>
          </p:cNvSpPr>
          <p:nvPr>
            <p:ph idx="1"/>
          </p:nvPr>
        </p:nvSpPr>
        <p:spPr/>
        <p:txBody>
          <a:bodyPr/>
          <a:lstStyle/>
          <a:p>
            <a:pPr marL="0" indent="0">
              <a:buNone/>
            </a:pPr>
            <a:r>
              <a:rPr lang="en-US" dirty="0" smtClean="0"/>
              <a:t>War Communism (continued)</a:t>
            </a:r>
          </a:p>
          <a:p>
            <a:r>
              <a:rPr lang="en-US" dirty="0" smtClean="0"/>
              <a:t>Lenin acknowledges the failure of War Communism</a:t>
            </a:r>
          </a:p>
          <a:p>
            <a:pPr lvl="1">
              <a:buFont typeface="Courier New" panose="02070309020205020404" pitchFamily="49" charset="0"/>
              <a:buChar char="o"/>
            </a:pPr>
            <a:r>
              <a:rPr lang="en-US" dirty="0" smtClean="0"/>
              <a:t>Too much too soon</a:t>
            </a:r>
          </a:p>
          <a:p>
            <a:pPr lvl="1">
              <a:buFont typeface="Courier New" panose="02070309020205020404" pitchFamily="49" charset="0"/>
              <a:buChar char="o"/>
            </a:pPr>
            <a:r>
              <a:rPr lang="en-US" dirty="0" smtClean="0"/>
              <a:t>No complementary communist revolutions sweeping the globe like he hoped; Russia was alone.</a:t>
            </a:r>
          </a:p>
          <a:p>
            <a:r>
              <a:rPr lang="en-US" dirty="0" smtClean="0"/>
              <a:t>Compromise was necessary to survive.</a:t>
            </a:r>
            <a:endParaRPr lang="en-US" dirty="0"/>
          </a:p>
        </p:txBody>
      </p:sp>
    </p:spTree>
    <p:extLst>
      <p:ext uri="{BB962C8B-B14F-4D97-AF65-F5344CB8AC3E}">
        <p14:creationId xmlns:p14="http://schemas.microsoft.com/office/powerpoint/2010/main" val="117894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USSR_Fla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05" y="0"/>
            <a:ext cx="91542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Lenin</a:t>
            </a:r>
            <a:endParaRPr lang="en-US" dirty="0"/>
          </a:p>
        </p:txBody>
      </p:sp>
      <p:sp>
        <p:nvSpPr>
          <p:cNvPr id="3" name="Content Placeholder 2"/>
          <p:cNvSpPr>
            <a:spLocks noGrp="1"/>
          </p:cNvSpPr>
          <p:nvPr>
            <p:ph sz="half" idx="1"/>
          </p:nvPr>
        </p:nvSpPr>
        <p:spPr>
          <a:xfrm>
            <a:off x="457200" y="1600200"/>
            <a:ext cx="5725196" cy="5257800"/>
          </a:xfrm>
        </p:spPr>
        <p:txBody>
          <a:bodyPr>
            <a:normAutofit/>
          </a:bodyPr>
          <a:lstStyle/>
          <a:p>
            <a:pPr marL="0" indent="0">
              <a:buNone/>
            </a:pPr>
            <a:r>
              <a:rPr lang="en-US" dirty="0" smtClean="0"/>
              <a:t>NEP</a:t>
            </a:r>
          </a:p>
          <a:p>
            <a:r>
              <a:rPr lang="en-US" dirty="0" smtClean="0"/>
              <a:t>New Economic Policy</a:t>
            </a:r>
          </a:p>
          <a:p>
            <a:r>
              <a:rPr lang="en-US" dirty="0" smtClean="0"/>
              <a:t>1921-1928</a:t>
            </a:r>
          </a:p>
          <a:p>
            <a:r>
              <a:rPr lang="en-US" dirty="0" smtClean="0"/>
              <a:t>The Plan</a:t>
            </a:r>
          </a:p>
          <a:p>
            <a:pPr lvl="1">
              <a:buFont typeface="Courier New" panose="02070309020205020404" pitchFamily="49" charset="0"/>
              <a:buChar char="o"/>
            </a:pPr>
            <a:r>
              <a:rPr lang="en-US" dirty="0" smtClean="0"/>
              <a:t>Peasants no longer had to give up surplus to the state.  After paying a tax, they could keep their surplus and sell on open market.</a:t>
            </a:r>
          </a:p>
          <a:p>
            <a:pPr lvl="1">
              <a:buFont typeface="Courier New" panose="02070309020205020404" pitchFamily="49" charset="0"/>
              <a:buChar char="o"/>
            </a:pPr>
            <a:r>
              <a:rPr lang="en-US" dirty="0" smtClean="0"/>
              <a:t>Businesses with less than 20 employees can be privately owned.</a:t>
            </a:r>
          </a:p>
        </p:txBody>
      </p:sp>
      <p:pic>
        <p:nvPicPr>
          <p:cNvPr id="7" name="Picture 2" descr="C:\Users\hahecht\Desktop\2078866525_5a9e1457a5_o.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82396" y="1600200"/>
            <a:ext cx="296160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80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USSR_Fla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05" y="0"/>
            <a:ext cx="91542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Josef Stalin</a:t>
            </a:r>
            <a:endParaRPr lang="en-US" dirty="0"/>
          </a:p>
        </p:txBody>
      </p:sp>
      <p:sp>
        <p:nvSpPr>
          <p:cNvPr id="3" name="Content Placeholder 2"/>
          <p:cNvSpPr>
            <a:spLocks noGrp="1"/>
          </p:cNvSpPr>
          <p:nvPr>
            <p:ph sz="half" idx="1"/>
          </p:nvPr>
        </p:nvSpPr>
        <p:spPr/>
        <p:txBody>
          <a:bodyPr>
            <a:noAutofit/>
          </a:bodyPr>
          <a:lstStyle/>
          <a:p>
            <a:pPr marL="0" indent="0">
              <a:buNone/>
            </a:pPr>
            <a:r>
              <a:rPr lang="en-US" sz="2400" dirty="0" smtClean="0"/>
              <a:t>Rise to power</a:t>
            </a:r>
          </a:p>
          <a:p>
            <a:r>
              <a:rPr lang="en-US" sz="2400" dirty="0" smtClean="0"/>
              <a:t>Stalin, along with Leon Trotsky, were disciples of Lenin.</a:t>
            </a:r>
          </a:p>
        </p:txBody>
      </p:sp>
      <p:pic>
        <p:nvPicPr>
          <p:cNvPr id="7" name="Picture 2" descr="C:\Users\hahecht\Desktop\Joseph-Stalin-Vladimir-Lenin-Kalinin-1919.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816817"/>
            <a:ext cx="4038600" cy="209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717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USSR_Fla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05" y="0"/>
            <a:ext cx="91542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Josef Stalin</a:t>
            </a:r>
            <a:endParaRPr lang="en-US" dirty="0"/>
          </a:p>
        </p:txBody>
      </p:sp>
      <p:sp>
        <p:nvSpPr>
          <p:cNvPr id="3" name="Content Placeholder 2"/>
          <p:cNvSpPr>
            <a:spLocks noGrp="1"/>
          </p:cNvSpPr>
          <p:nvPr>
            <p:ph sz="half" idx="1"/>
          </p:nvPr>
        </p:nvSpPr>
        <p:spPr/>
        <p:txBody>
          <a:bodyPr>
            <a:noAutofit/>
          </a:bodyPr>
          <a:lstStyle/>
          <a:p>
            <a:pPr marL="0" indent="0">
              <a:buNone/>
            </a:pPr>
            <a:r>
              <a:rPr lang="en-US" sz="2400" dirty="0" smtClean="0"/>
              <a:t>Rise to power</a:t>
            </a:r>
          </a:p>
          <a:p>
            <a:r>
              <a:rPr lang="en-US" sz="2400" dirty="0" smtClean="0"/>
              <a:t>Stalin, along with Leon Trotsky, were disciples of Lenin.</a:t>
            </a:r>
          </a:p>
          <a:p>
            <a:r>
              <a:rPr lang="en-US" sz="2400" dirty="0" smtClean="0"/>
              <a:t>Lenin did not specify who was to take power after his death (1924) so Stalin and Trotsky fought for control.</a:t>
            </a:r>
          </a:p>
        </p:txBody>
      </p:sp>
      <p:pic>
        <p:nvPicPr>
          <p:cNvPr id="7" name="Picture 2" descr="C:\Users\hahecht\Desktop\stalin-trotsky.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488038"/>
            <a:ext cx="4038600" cy="2750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717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USSR_Fla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05" y="0"/>
            <a:ext cx="91542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Josef Stalin</a:t>
            </a:r>
            <a:endParaRPr lang="en-US" dirty="0"/>
          </a:p>
        </p:txBody>
      </p:sp>
      <p:sp>
        <p:nvSpPr>
          <p:cNvPr id="3" name="Content Placeholder 2"/>
          <p:cNvSpPr>
            <a:spLocks noGrp="1"/>
          </p:cNvSpPr>
          <p:nvPr>
            <p:ph sz="half" idx="1"/>
          </p:nvPr>
        </p:nvSpPr>
        <p:spPr/>
        <p:txBody>
          <a:bodyPr>
            <a:noAutofit/>
          </a:bodyPr>
          <a:lstStyle/>
          <a:p>
            <a:pPr marL="0" indent="0">
              <a:buNone/>
            </a:pPr>
            <a:r>
              <a:rPr lang="en-US" sz="2400" dirty="0" smtClean="0"/>
              <a:t>Rise to power</a:t>
            </a:r>
          </a:p>
          <a:p>
            <a:r>
              <a:rPr lang="en-US" sz="2400" dirty="0" smtClean="0"/>
              <a:t>Stalin, along with Leon Trotsky, were disciples of Lenin.</a:t>
            </a:r>
          </a:p>
          <a:p>
            <a:r>
              <a:rPr lang="en-US" sz="2400" dirty="0" smtClean="0"/>
              <a:t>Lenin did not specify who was to take power after his death (1924) so Stalin and Trotsky fought for control.</a:t>
            </a:r>
          </a:p>
          <a:p>
            <a:r>
              <a:rPr lang="en-US" sz="2400" dirty="0" smtClean="0"/>
              <a:t>Through whatever </a:t>
            </a:r>
            <a:r>
              <a:rPr lang="en-US" sz="2400" smtClean="0"/>
              <a:t>means necessary</a:t>
            </a:r>
            <a:r>
              <a:rPr lang="en-US" sz="2400" dirty="0" smtClean="0"/>
              <a:t>, (and he was ruthless!) Stalin took control 1928</a:t>
            </a:r>
            <a:endParaRPr lang="en-US" sz="2400" dirty="0"/>
          </a:p>
        </p:txBody>
      </p:sp>
      <p:pic>
        <p:nvPicPr>
          <p:cNvPr id="8" name="Picture 2" descr="C:\Users\hahecht\Desktop\stali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89702" y="1828800"/>
            <a:ext cx="4202616"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046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USSR_Fla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05" y="0"/>
            <a:ext cx="91542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Josef Stalin</a:t>
            </a:r>
            <a:endParaRPr lang="en-US" dirty="0"/>
          </a:p>
        </p:txBody>
      </p:sp>
      <p:sp>
        <p:nvSpPr>
          <p:cNvPr id="3" name="Content Placeholder 2"/>
          <p:cNvSpPr>
            <a:spLocks noGrp="1"/>
          </p:cNvSpPr>
          <p:nvPr>
            <p:ph sz="half" idx="1"/>
          </p:nvPr>
        </p:nvSpPr>
        <p:spPr>
          <a:xfrm>
            <a:off x="-10205" y="990600"/>
            <a:ext cx="4506005" cy="5867400"/>
          </a:xfrm>
        </p:spPr>
        <p:txBody>
          <a:bodyPr>
            <a:noAutofit/>
          </a:bodyPr>
          <a:lstStyle/>
          <a:p>
            <a:pPr marL="0" indent="0">
              <a:buNone/>
            </a:pPr>
            <a:r>
              <a:rPr lang="en-US" sz="1900" dirty="0" smtClean="0"/>
              <a:t>War on the Peasants</a:t>
            </a:r>
          </a:p>
          <a:p>
            <a:r>
              <a:rPr lang="en-US" sz="1900" dirty="0" smtClean="0"/>
              <a:t>Wanted to transform peasants into a rural proletariat with collective farms. </a:t>
            </a:r>
          </a:p>
        </p:txBody>
      </p:sp>
      <p:pic>
        <p:nvPicPr>
          <p:cNvPr id="8" name="Picture 2" descr="\\w-sch-staff-12\UserDesktops\hahecht\Desktop\001013_xgaplus.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216155" y="2209800"/>
            <a:ext cx="474499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02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USSR_Fla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05" y="0"/>
            <a:ext cx="91542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Josef Stalin</a:t>
            </a:r>
            <a:endParaRPr lang="en-US" dirty="0"/>
          </a:p>
        </p:txBody>
      </p:sp>
      <p:sp>
        <p:nvSpPr>
          <p:cNvPr id="3" name="Content Placeholder 2"/>
          <p:cNvSpPr>
            <a:spLocks noGrp="1"/>
          </p:cNvSpPr>
          <p:nvPr>
            <p:ph sz="half" idx="1"/>
          </p:nvPr>
        </p:nvSpPr>
        <p:spPr>
          <a:xfrm>
            <a:off x="-10205" y="990600"/>
            <a:ext cx="4506005" cy="5867400"/>
          </a:xfrm>
        </p:spPr>
        <p:txBody>
          <a:bodyPr>
            <a:noAutofit/>
          </a:bodyPr>
          <a:lstStyle/>
          <a:p>
            <a:pPr marL="0" indent="0">
              <a:buNone/>
            </a:pPr>
            <a:r>
              <a:rPr lang="en-US" sz="1900" dirty="0" smtClean="0"/>
              <a:t>War on the Peasants</a:t>
            </a:r>
          </a:p>
          <a:p>
            <a:r>
              <a:rPr lang="en-US" sz="1900" dirty="0" smtClean="0"/>
              <a:t>Wanted to transform peasants into a rural proletariat with collective farms. </a:t>
            </a:r>
          </a:p>
          <a:p>
            <a:pPr lvl="1">
              <a:buFont typeface="Courier New" panose="02070309020205020404" pitchFamily="49" charset="0"/>
              <a:buChar char="o"/>
            </a:pPr>
            <a:r>
              <a:rPr lang="en-US" sz="1500" dirty="0" smtClean="0"/>
              <a:t>Farms to produce everything for the state to be redistributed as they see fit.</a:t>
            </a:r>
          </a:p>
        </p:txBody>
      </p:sp>
      <p:pic>
        <p:nvPicPr>
          <p:cNvPr id="8" name="Picture 2" descr="\\w-sch-staff-12\UserDesktops\hahecht\Desktop\Moz Collective Farming Isaacman Luta 50 00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378203" y="2209800"/>
            <a:ext cx="4747846"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742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USSR_Fla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05" y="0"/>
            <a:ext cx="91542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Josef Stalin</a:t>
            </a:r>
            <a:endParaRPr lang="en-US" dirty="0"/>
          </a:p>
        </p:txBody>
      </p:sp>
      <p:sp>
        <p:nvSpPr>
          <p:cNvPr id="3" name="Content Placeholder 2"/>
          <p:cNvSpPr>
            <a:spLocks noGrp="1"/>
          </p:cNvSpPr>
          <p:nvPr>
            <p:ph sz="half" idx="1"/>
          </p:nvPr>
        </p:nvSpPr>
        <p:spPr>
          <a:xfrm>
            <a:off x="-10205" y="990600"/>
            <a:ext cx="4506005" cy="5867400"/>
          </a:xfrm>
        </p:spPr>
        <p:txBody>
          <a:bodyPr>
            <a:noAutofit/>
          </a:bodyPr>
          <a:lstStyle/>
          <a:p>
            <a:pPr marL="0" indent="0">
              <a:buNone/>
            </a:pPr>
            <a:r>
              <a:rPr lang="en-US" sz="1900" dirty="0" smtClean="0"/>
              <a:t>War on the Peasants</a:t>
            </a:r>
          </a:p>
          <a:p>
            <a:r>
              <a:rPr lang="en-US" sz="1900" dirty="0" smtClean="0"/>
              <a:t>Wanted to transform peasants into a rural proletariat with collective farms. </a:t>
            </a:r>
          </a:p>
          <a:p>
            <a:pPr lvl="1">
              <a:buFont typeface="Courier New" panose="02070309020205020404" pitchFamily="49" charset="0"/>
              <a:buChar char="o"/>
            </a:pPr>
            <a:r>
              <a:rPr lang="en-US" sz="1500" dirty="0" smtClean="0"/>
              <a:t>Farms to produce everything for the state to be redistributed as they see fit.</a:t>
            </a:r>
          </a:p>
          <a:p>
            <a:r>
              <a:rPr lang="en-US" sz="1900" dirty="0" smtClean="0"/>
              <a:t>Marx left little guidance on this so Stalin returned to Lenin’s war communism.</a:t>
            </a:r>
          </a:p>
        </p:txBody>
      </p:sp>
      <p:pic>
        <p:nvPicPr>
          <p:cNvPr id="8" name="Picture 2" descr="\\w-sch-staff-12\UserDesktops\hahecht\Desktop\Karl-Marx-Friedrich-Engels-Vladimir-Lenin-Joseph-Stalin.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348706"/>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742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USSR_Fla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05" y="0"/>
            <a:ext cx="91542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Josef Stalin</a:t>
            </a:r>
            <a:endParaRPr lang="en-US" dirty="0"/>
          </a:p>
        </p:txBody>
      </p:sp>
      <p:sp>
        <p:nvSpPr>
          <p:cNvPr id="3" name="Content Placeholder 2"/>
          <p:cNvSpPr>
            <a:spLocks noGrp="1"/>
          </p:cNvSpPr>
          <p:nvPr>
            <p:ph sz="half" idx="1"/>
          </p:nvPr>
        </p:nvSpPr>
        <p:spPr>
          <a:xfrm>
            <a:off x="-10205" y="990600"/>
            <a:ext cx="4506005" cy="5867400"/>
          </a:xfrm>
        </p:spPr>
        <p:txBody>
          <a:bodyPr>
            <a:noAutofit/>
          </a:bodyPr>
          <a:lstStyle/>
          <a:p>
            <a:pPr marL="0" indent="0">
              <a:buNone/>
            </a:pPr>
            <a:r>
              <a:rPr lang="en-US" sz="1900" dirty="0" smtClean="0"/>
              <a:t>War on the Peasants</a:t>
            </a:r>
          </a:p>
          <a:p>
            <a:r>
              <a:rPr lang="en-US" sz="1900" dirty="0" smtClean="0"/>
              <a:t>Wanted to transform peasants into a rural proletariat with collective farms. </a:t>
            </a:r>
          </a:p>
          <a:p>
            <a:pPr lvl="1">
              <a:buFont typeface="Courier New" panose="02070309020205020404" pitchFamily="49" charset="0"/>
              <a:buChar char="o"/>
            </a:pPr>
            <a:r>
              <a:rPr lang="en-US" sz="1500" dirty="0" smtClean="0"/>
              <a:t>Farms to produce everything for the state to be redistributed as they see fit.</a:t>
            </a:r>
          </a:p>
          <a:p>
            <a:r>
              <a:rPr lang="en-US" sz="1900" dirty="0" smtClean="0"/>
              <a:t>Marx left little guidance on this so Stalin returned to Lenin’s war communism.</a:t>
            </a:r>
          </a:p>
          <a:p>
            <a:r>
              <a:rPr lang="en-US" sz="1900" dirty="0" smtClean="0"/>
              <a:t>Peasants reacted violently… to which Stalin reacted harshly.  He sent the secret police and the army to the villages to quiet them down (kill them).</a:t>
            </a:r>
          </a:p>
        </p:txBody>
      </p:sp>
      <p:pic>
        <p:nvPicPr>
          <p:cNvPr id="8" name="Picture 3" descr="C:\Users\hahecht\Desktop\ep3f_img1_lrg.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97008" y="1600200"/>
            <a:ext cx="334098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742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USSR_Fla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05" y="0"/>
            <a:ext cx="91542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Josef Stalin</a:t>
            </a:r>
            <a:endParaRPr lang="en-US" dirty="0"/>
          </a:p>
        </p:txBody>
      </p:sp>
      <p:sp>
        <p:nvSpPr>
          <p:cNvPr id="3" name="Content Placeholder 2"/>
          <p:cNvSpPr>
            <a:spLocks noGrp="1"/>
          </p:cNvSpPr>
          <p:nvPr>
            <p:ph sz="half" idx="1"/>
          </p:nvPr>
        </p:nvSpPr>
        <p:spPr>
          <a:xfrm>
            <a:off x="-10205" y="990600"/>
            <a:ext cx="4506005" cy="5867400"/>
          </a:xfrm>
        </p:spPr>
        <p:txBody>
          <a:bodyPr>
            <a:noAutofit/>
          </a:bodyPr>
          <a:lstStyle/>
          <a:p>
            <a:pPr marL="0" indent="0">
              <a:buNone/>
            </a:pPr>
            <a:r>
              <a:rPr lang="en-US" sz="1900" dirty="0" smtClean="0"/>
              <a:t>War on the Peasants</a:t>
            </a:r>
          </a:p>
          <a:p>
            <a:r>
              <a:rPr lang="en-US" sz="1900" dirty="0" smtClean="0"/>
              <a:t>Wanted to transform peasants into a rural proletariat with collective farms. </a:t>
            </a:r>
          </a:p>
          <a:p>
            <a:pPr lvl="1">
              <a:buFont typeface="Courier New" panose="02070309020205020404" pitchFamily="49" charset="0"/>
              <a:buChar char="o"/>
            </a:pPr>
            <a:r>
              <a:rPr lang="en-US" sz="1500" dirty="0" smtClean="0"/>
              <a:t>Farms to produce everything for the state to be redistributed as they see fit.</a:t>
            </a:r>
          </a:p>
          <a:p>
            <a:r>
              <a:rPr lang="en-US" sz="1900" dirty="0" smtClean="0"/>
              <a:t>Marx left little guidance on this so Stalin returned to Lenin’s war communism.</a:t>
            </a:r>
          </a:p>
          <a:p>
            <a:r>
              <a:rPr lang="en-US" sz="1900" dirty="0" smtClean="0"/>
              <a:t>Peasants reacted violently… to which Stalin reacted harshly.  He sent the secret police and the army to the villages to quiet them down (kill them).</a:t>
            </a:r>
          </a:p>
          <a:p>
            <a:r>
              <a:rPr lang="en-US" sz="1900" dirty="0" smtClean="0"/>
              <a:t>Millions died from direct attack, starvation, or in work camps (you were sent to work camps if you didn’t behave!)</a:t>
            </a:r>
          </a:p>
        </p:txBody>
      </p:sp>
      <p:pic>
        <p:nvPicPr>
          <p:cNvPr id="7" name="Picture 2" descr="C:\Users\hahecht\Desktop\collectivization4.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98516"/>
            <a:ext cx="4038600" cy="2929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742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hecht\Desktop\USSR_Fla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05" y="0"/>
            <a:ext cx="91542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0697" y="685800"/>
            <a:ext cx="7772400" cy="1470025"/>
          </a:xfrm>
        </p:spPr>
        <p:txBody>
          <a:bodyPr/>
          <a:lstStyle/>
          <a:p>
            <a:r>
              <a:rPr lang="en-US" dirty="0" smtClean="0"/>
              <a:t>Objective:</a:t>
            </a:r>
            <a:br>
              <a:rPr lang="en-US" dirty="0" smtClean="0"/>
            </a:br>
            <a:r>
              <a:rPr lang="en-US" b="1" dirty="0" smtClean="0"/>
              <a:t>Stalin’s Russia</a:t>
            </a:r>
            <a:endParaRPr lang="en-US" dirty="0"/>
          </a:p>
        </p:txBody>
      </p:sp>
      <p:sp>
        <p:nvSpPr>
          <p:cNvPr id="3" name="Subtitle 2"/>
          <p:cNvSpPr>
            <a:spLocks noGrp="1"/>
          </p:cNvSpPr>
          <p:nvPr>
            <p:ph type="subTitle" idx="1"/>
          </p:nvPr>
        </p:nvSpPr>
        <p:spPr>
          <a:xfrm>
            <a:off x="381000" y="2057400"/>
            <a:ext cx="8382000" cy="4419600"/>
          </a:xfrm>
        </p:spPr>
        <p:txBody>
          <a:bodyPr>
            <a:normAutofit/>
          </a:bodyPr>
          <a:lstStyle/>
          <a:p>
            <a:r>
              <a:rPr lang="en-US" b="1" dirty="0" smtClean="0">
                <a:solidFill>
                  <a:schemeClr val="tx1"/>
                </a:solidFill>
              </a:rPr>
              <a:t>WHII.11c</a:t>
            </a:r>
          </a:p>
          <a:p>
            <a:r>
              <a:rPr lang="en-US" dirty="0" smtClean="0">
                <a:solidFill>
                  <a:schemeClr val="tx1"/>
                </a:solidFill>
              </a:rPr>
              <a:t>TSWDK of the political, economic, social, and cultural developments during the Interwar Period by examining events related to the rise, aggression, and human costs of dictatorial regimes in the Soviet Union… and by identifying their major leaders, i.e. Joseph Stalin.</a:t>
            </a:r>
            <a:endParaRPr lang="en-US" dirty="0">
              <a:solidFill>
                <a:schemeClr val="tx1"/>
              </a:solidFill>
            </a:endParaRPr>
          </a:p>
        </p:txBody>
      </p:sp>
    </p:spTree>
    <p:extLst>
      <p:ext uri="{BB962C8B-B14F-4D97-AF65-F5344CB8AC3E}">
        <p14:creationId xmlns:p14="http://schemas.microsoft.com/office/powerpoint/2010/main" val="33168070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USSR_Fla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05" y="0"/>
            <a:ext cx="91542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Josef Stalin</a:t>
            </a:r>
            <a:endParaRPr lang="en-US" dirty="0"/>
          </a:p>
        </p:txBody>
      </p:sp>
      <p:sp>
        <p:nvSpPr>
          <p:cNvPr id="3" name="Content Placeholder 2"/>
          <p:cNvSpPr>
            <a:spLocks noGrp="1"/>
          </p:cNvSpPr>
          <p:nvPr>
            <p:ph sz="half" idx="1"/>
          </p:nvPr>
        </p:nvSpPr>
        <p:spPr>
          <a:xfrm>
            <a:off x="-10205" y="990600"/>
            <a:ext cx="4506005" cy="5867400"/>
          </a:xfrm>
        </p:spPr>
        <p:txBody>
          <a:bodyPr>
            <a:noAutofit/>
          </a:bodyPr>
          <a:lstStyle/>
          <a:p>
            <a:pPr marL="0" indent="0">
              <a:buNone/>
            </a:pPr>
            <a:r>
              <a:rPr lang="en-US" sz="1900" dirty="0" smtClean="0"/>
              <a:t>War on the Peasants</a:t>
            </a:r>
          </a:p>
          <a:p>
            <a:r>
              <a:rPr lang="en-US" sz="1900" dirty="0" smtClean="0"/>
              <a:t>Wanted to transform peasants into a rural proletariat with collective farms. </a:t>
            </a:r>
          </a:p>
          <a:p>
            <a:pPr lvl="1">
              <a:buFont typeface="Courier New" panose="02070309020205020404" pitchFamily="49" charset="0"/>
              <a:buChar char="o"/>
            </a:pPr>
            <a:r>
              <a:rPr lang="en-US" sz="1500" dirty="0" smtClean="0"/>
              <a:t>Farms to produce everything for the state to be redistributed as they see fit.</a:t>
            </a:r>
          </a:p>
          <a:p>
            <a:r>
              <a:rPr lang="en-US" sz="1900" dirty="0" smtClean="0"/>
              <a:t>Marx left little guidance on this so Stalin returned to Lenin’s war communism.</a:t>
            </a:r>
          </a:p>
          <a:p>
            <a:r>
              <a:rPr lang="en-US" sz="1900" dirty="0" smtClean="0"/>
              <a:t>Peasants reacted violently… to which Stalin reacted harshly.  He sent the secret police and the army to the villages to quiet them down (kill them).</a:t>
            </a:r>
          </a:p>
          <a:p>
            <a:r>
              <a:rPr lang="en-US" sz="1900" dirty="0" smtClean="0"/>
              <a:t>Millions died from direct attack, starvation, or in work camps (you were sent to work camps if you didn’t behave!)</a:t>
            </a:r>
          </a:p>
          <a:p>
            <a:r>
              <a:rPr lang="en-US" sz="1900" dirty="0" smtClean="0"/>
              <a:t>After 9 years of war on the peasants, 90% of the land and 100 million peasants were in collective and state farms.  14 million were dead.</a:t>
            </a:r>
            <a:endParaRPr lang="en-US" sz="1900" dirty="0"/>
          </a:p>
        </p:txBody>
      </p:sp>
      <p:pic>
        <p:nvPicPr>
          <p:cNvPr id="9" name="Picture 2" descr="C:\Users\hahecht\Desktop\collectivisatio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1143" y="2438400"/>
            <a:ext cx="4226559" cy="297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742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USSR_Fla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05" y="0"/>
            <a:ext cx="91542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Josef Stalin</a:t>
            </a:r>
            <a:endParaRPr lang="en-US" dirty="0"/>
          </a:p>
        </p:txBody>
      </p:sp>
      <p:sp>
        <p:nvSpPr>
          <p:cNvPr id="3" name="Content Placeholder 2"/>
          <p:cNvSpPr>
            <a:spLocks noGrp="1"/>
          </p:cNvSpPr>
          <p:nvPr>
            <p:ph sz="half" idx="1"/>
          </p:nvPr>
        </p:nvSpPr>
        <p:spPr>
          <a:xfrm>
            <a:off x="457200" y="1066800"/>
            <a:ext cx="4038600" cy="5562600"/>
          </a:xfrm>
        </p:spPr>
        <p:txBody>
          <a:bodyPr>
            <a:normAutofit/>
          </a:bodyPr>
          <a:lstStyle/>
          <a:p>
            <a:pPr marL="0" indent="0">
              <a:buNone/>
            </a:pPr>
            <a:r>
              <a:rPr lang="en-US" dirty="0" smtClean="0"/>
              <a:t>The Five-Year Plans</a:t>
            </a:r>
          </a:p>
          <a:p>
            <a:r>
              <a:rPr lang="en-US" dirty="0" smtClean="0"/>
              <a:t>First Plan – 1928</a:t>
            </a:r>
          </a:p>
          <a:p>
            <a:pPr lvl="1">
              <a:buFont typeface="Courier New" panose="02070309020205020404" pitchFamily="49" charset="0"/>
              <a:buChar char="o"/>
            </a:pPr>
            <a:r>
              <a:rPr lang="en-US" sz="2000" dirty="0" smtClean="0"/>
              <a:t>Increased state industrialization by 250%</a:t>
            </a:r>
          </a:p>
          <a:p>
            <a:pPr lvl="1">
              <a:buFont typeface="Courier New" panose="02070309020205020404" pitchFamily="49" charset="0"/>
              <a:buChar char="o"/>
            </a:pPr>
            <a:r>
              <a:rPr lang="en-US" sz="2000" dirty="0" smtClean="0"/>
              <a:t>State Police enforced  - costs were disastrous</a:t>
            </a:r>
          </a:p>
        </p:txBody>
      </p:sp>
      <p:pic>
        <p:nvPicPr>
          <p:cNvPr id="7" name="Picture 2" descr="C:\Users\hahecht\Desktop\stalsocialist%20emulation148.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96087" y="2462220"/>
            <a:ext cx="3942826" cy="2801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65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USSR_Fla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05" y="0"/>
            <a:ext cx="91542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Josef Stalin</a:t>
            </a:r>
            <a:endParaRPr lang="en-US" dirty="0"/>
          </a:p>
        </p:txBody>
      </p:sp>
      <p:sp>
        <p:nvSpPr>
          <p:cNvPr id="3" name="Content Placeholder 2"/>
          <p:cNvSpPr>
            <a:spLocks noGrp="1"/>
          </p:cNvSpPr>
          <p:nvPr>
            <p:ph sz="half" idx="1"/>
          </p:nvPr>
        </p:nvSpPr>
        <p:spPr>
          <a:xfrm>
            <a:off x="457200" y="1066800"/>
            <a:ext cx="4038600" cy="5562600"/>
          </a:xfrm>
        </p:spPr>
        <p:txBody>
          <a:bodyPr>
            <a:normAutofit/>
          </a:bodyPr>
          <a:lstStyle/>
          <a:p>
            <a:pPr marL="0" indent="0">
              <a:buNone/>
            </a:pPr>
            <a:r>
              <a:rPr lang="en-US" dirty="0" smtClean="0"/>
              <a:t>The Five-Year Plans</a:t>
            </a:r>
          </a:p>
          <a:p>
            <a:r>
              <a:rPr lang="en-US" dirty="0" smtClean="0"/>
              <a:t>First Plan – 1928</a:t>
            </a:r>
          </a:p>
          <a:p>
            <a:pPr lvl="1">
              <a:buFont typeface="Courier New" panose="02070309020205020404" pitchFamily="49" charset="0"/>
              <a:buChar char="o"/>
            </a:pPr>
            <a:r>
              <a:rPr lang="en-US" sz="2000" dirty="0" smtClean="0"/>
              <a:t>Increased state industrialization by 250%</a:t>
            </a:r>
          </a:p>
          <a:p>
            <a:pPr lvl="1">
              <a:buFont typeface="Courier New" panose="02070309020205020404" pitchFamily="49" charset="0"/>
              <a:buChar char="o"/>
            </a:pPr>
            <a:r>
              <a:rPr lang="en-US" sz="2000" dirty="0" smtClean="0"/>
              <a:t>State Police enforced  - costs were disastrous</a:t>
            </a:r>
          </a:p>
          <a:p>
            <a:r>
              <a:rPr lang="en-US" dirty="0" smtClean="0"/>
              <a:t>Second Plan – 1933</a:t>
            </a:r>
          </a:p>
          <a:p>
            <a:pPr lvl="1">
              <a:buFont typeface="Courier New" panose="02070309020205020404" pitchFamily="49" charset="0"/>
              <a:buChar char="o"/>
            </a:pPr>
            <a:r>
              <a:rPr lang="en-US" sz="2000" dirty="0" smtClean="0"/>
              <a:t>Placed greater emphasis on improving quality of products and making more consumer goods</a:t>
            </a:r>
          </a:p>
        </p:txBody>
      </p:sp>
      <p:pic>
        <p:nvPicPr>
          <p:cNvPr id="7" name="Picture 2" descr="C:\Users\hahecht\Desktop\0414.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70693" y="1600200"/>
            <a:ext cx="359361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07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USSR_Fla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05" y="0"/>
            <a:ext cx="91542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Josef Stalin</a:t>
            </a:r>
            <a:endParaRPr lang="en-US" dirty="0"/>
          </a:p>
        </p:txBody>
      </p:sp>
      <p:sp>
        <p:nvSpPr>
          <p:cNvPr id="3" name="Content Placeholder 2"/>
          <p:cNvSpPr>
            <a:spLocks noGrp="1"/>
          </p:cNvSpPr>
          <p:nvPr>
            <p:ph sz="half" idx="1"/>
          </p:nvPr>
        </p:nvSpPr>
        <p:spPr>
          <a:xfrm>
            <a:off x="457200" y="1066800"/>
            <a:ext cx="4038600" cy="5562600"/>
          </a:xfrm>
        </p:spPr>
        <p:txBody>
          <a:bodyPr>
            <a:normAutofit/>
          </a:bodyPr>
          <a:lstStyle/>
          <a:p>
            <a:pPr marL="0" indent="0">
              <a:buNone/>
            </a:pPr>
            <a:r>
              <a:rPr lang="en-US" dirty="0" smtClean="0"/>
              <a:t>The Five-Year Plans</a:t>
            </a:r>
          </a:p>
          <a:p>
            <a:r>
              <a:rPr lang="en-US" dirty="0" smtClean="0"/>
              <a:t>First Plan – 1928</a:t>
            </a:r>
          </a:p>
          <a:p>
            <a:pPr lvl="1">
              <a:buFont typeface="Courier New" panose="02070309020205020404" pitchFamily="49" charset="0"/>
              <a:buChar char="o"/>
            </a:pPr>
            <a:r>
              <a:rPr lang="en-US" sz="2000" dirty="0" smtClean="0"/>
              <a:t>Increased state industrialization by 250%</a:t>
            </a:r>
          </a:p>
          <a:p>
            <a:pPr lvl="1">
              <a:buFont typeface="Courier New" panose="02070309020205020404" pitchFamily="49" charset="0"/>
              <a:buChar char="o"/>
            </a:pPr>
            <a:r>
              <a:rPr lang="en-US" sz="2000" dirty="0" smtClean="0"/>
              <a:t>State Police enforced  - costs were disastrous</a:t>
            </a:r>
          </a:p>
          <a:p>
            <a:r>
              <a:rPr lang="en-US" dirty="0" smtClean="0"/>
              <a:t>Second Plan – 1933</a:t>
            </a:r>
          </a:p>
          <a:p>
            <a:pPr lvl="1">
              <a:buFont typeface="Courier New" panose="02070309020205020404" pitchFamily="49" charset="0"/>
              <a:buChar char="o"/>
            </a:pPr>
            <a:r>
              <a:rPr lang="en-US" sz="2000" dirty="0" smtClean="0"/>
              <a:t>Placed greater emphasis on improving quality of products and making more consumer goods</a:t>
            </a:r>
          </a:p>
          <a:p>
            <a:r>
              <a:rPr lang="en-US" dirty="0" smtClean="0"/>
              <a:t>Third Plan – 1938</a:t>
            </a:r>
          </a:p>
          <a:p>
            <a:pPr lvl="1">
              <a:buFont typeface="Courier New" panose="02070309020205020404" pitchFamily="49" charset="0"/>
              <a:buChar char="o"/>
            </a:pPr>
            <a:r>
              <a:rPr lang="en-US" sz="2000" dirty="0" smtClean="0"/>
              <a:t>Emphasized national defense</a:t>
            </a:r>
            <a:endParaRPr lang="en-US" sz="2000" dirty="0"/>
          </a:p>
        </p:txBody>
      </p:sp>
      <p:pic>
        <p:nvPicPr>
          <p:cNvPr id="7" name="Picture 2" descr="C:\Users\hahecht\Desktop\Stalin_5yr_plan_poster_internet.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540496"/>
            <a:ext cx="4038600" cy="2645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07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USSR_Fla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05" y="0"/>
            <a:ext cx="91542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Josef Stalin</a:t>
            </a:r>
            <a:endParaRPr lang="en-US" dirty="0"/>
          </a:p>
        </p:txBody>
      </p:sp>
      <p:sp>
        <p:nvSpPr>
          <p:cNvPr id="3" name="Content Placeholder 2"/>
          <p:cNvSpPr>
            <a:spLocks noGrp="1"/>
          </p:cNvSpPr>
          <p:nvPr>
            <p:ph sz="half" idx="1"/>
          </p:nvPr>
        </p:nvSpPr>
        <p:spPr>
          <a:xfrm>
            <a:off x="0" y="1219200"/>
            <a:ext cx="4876800" cy="5638800"/>
          </a:xfrm>
        </p:spPr>
        <p:txBody>
          <a:bodyPr>
            <a:normAutofit/>
          </a:bodyPr>
          <a:lstStyle/>
          <a:p>
            <a:pPr marL="0" indent="0">
              <a:buNone/>
            </a:pPr>
            <a:r>
              <a:rPr lang="en-US" sz="2400" dirty="0" smtClean="0"/>
              <a:t>The Great Purges</a:t>
            </a:r>
          </a:p>
          <a:p>
            <a:r>
              <a:rPr lang="en-US" sz="1900" dirty="0" smtClean="0"/>
              <a:t>Stalin established an all-powerful totalitarian (absolute dictatorship) rule by doing away with all his rivals in purges.</a:t>
            </a:r>
          </a:p>
          <a:p>
            <a:pPr lvl="1">
              <a:buFont typeface="Courier New" panose="02070309020205020404" pitchFamily="49" charset="0"/>
              <a:buChar char="o"/>
            </a:pPr>
            <a:r>
              <a:rPr lang="en-US" sz="1900" dirty="0" smtClean="0"/>
              <a:t>Totalitarianism = political system in which the state holds total authority over society and seeks to control all aspects of public and private life wherever possible.</a:t>
            </a:r>
          </a:p>
        </p:txBody>
      </p:sp>
      <p:pic>
        <p:nvPicPr>
          <p:cNvPr id="7" name="Picture 2" descr="C:\Users\hahecht\Desktop\6614109_700b.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45870" y="1600200"/>
            <a:ext cx="3243259"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31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USSR_Fla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05" y="0"/>
            <a:ext cx="91542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Josef Stalin</a:t>
            </a:r>
            <a:endParaRPr lang="en-US" dirty="0"/>
          </a:p>
        </p:txBody>
      </p:sp>
      <p:sp>
        <p:nvSpPr>
          <p:cNvPr id="3" name="Content Placeholder 2"/>
          <p:cNvSpPr>
            <a:spLocks noGrp="1"/>
          </p:cNvSpPr>
          <p:nvPr>
            <p:ph sz="half" idx="1"/>
          </p:nvPr>
        </p:nvSpPr>
        <p:spPr>
          <a:xfrm>
            <a:off x="0" y="1219200"/>
            <a:ext cx="4876800" cy="5638800"/>
          </a:xfrm>
        </p:spPr>
        <p:txBody>
          <a:bodyPr>
            <a:normAutofit/>
          </a:bodyPr>
          <a:lstStyle/>
          <a:p>
            <a:pPr marL="0" indent="0">
              <a:buNone/>
            </a:pPr>
            <a:r>
              <a:rPr lang="en-US" sz="2400" dirty="0" smtClean="0"/>
              <a:t>The Great Purges</a:t>
            </a:r>
          </a:p>
          <a:p>
            <a:r>
              <a:rPr lang="en-US" sz="1900" dirty="0" smtClean="0"/>
              <a:t>Stalin established an all-powerful totalitarian (absolute dictatorship) rule by doing away with all his rivals in purges.</a:t>
            </a:r>
          </a:p>
          <a:p>
            <a:pPr lvl="1">
              <a:buFont typeface="Courier New" panose="02070309020205020404" pitchFamily="49" charset="0"/>
              <a:buChar char="o"/>
            </a:pPr>
            <a:r>
              <a:rPr lang="en-US" sz="1900" dirty="0" smtClean="0"/>
              <a:t>Totalitarianism = political system in which the state holds total authority over society and seeks to control all aspects of public and private life wherever possible.</a:t>
            </a:r>
          </a:p>
          <a:p>
            <a:r>
              <a:rPr lang="en-US" sz="1900" dirty="0" smtClean="0"/>
              <a:t>The long arm of the secret police gathered in thousands of Soviet citizens to face “trial” and the firing squad.</a:t>
            </a:r>
          </a:p>
        </p:txBody>
      </p:sp>
      <p:pic>
        <p:nvPicPr>
          <p:cNvPr id="7" name="Picture 3" descr="C:\Users\hahecht\Desktop\firingsquad.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53000" y="2639486"/>
            <a:ext cx="4038600" cy="2447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314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USSR_Fla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05" y="0"/>
            <a:ext cx="91542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Josef Stalin</a:t>
            </a:r>
            <a:endParaRPr lang="en-US" dirty="0"/>
          </a:p>
        </p:txBody>
      </p:sp>
      <p:sp>
        <p:nvSpPr>
          <p:cNvPr id="3" name="Content Placeholder 2"/>
          <p:cNvSpPr>
            <a:spLocks noGrp="1"/>
          </p:cNvSpPr>
          <p:nvPr>
            <p:ph sz="half" idx="1"/>
          </p:nvPr>
        </p:nvSpPr>
        <p:spPr>
          <a:xfrm>
            <a:off x="0" y="1219200"/>
            <a:ext cx="4876800" cy="5638800"/>
          </a:xfrm>
        </p:spPr>
        <p:txBody>
          <a:bodyPr>
            <a:normAutofit/>
          </a:bodyPr>
          <a:lstStyle/>
          <a:p>
            <a:pPr marL="0" indent="0">
              <a:buNone/>
            </a:pPr>
            <a:r>
              <a:rPr lang="en-US" sz="2400" dirty="0" smtClean="0"/>
              <a:t>The Great Purges</a:t>
            </a:r>
          </a:p>
          <a:p>
            <a:r>
              <a:rPr lang="en-US" sz="1900" dirty="0" smtClean="0"/>
              <a:t>Stalin established an all-powerful totalitarian (absolute dictatorship) rule by doing away with all his rivals in purges.</a:t>
            </a:r>
          </a:p>
          <a:p>
            <a:pPr lvl="1">
              <a:buFont typeface="Courier New" panose="02070309020205020404" pitchFamily="49" charset="0"/>
              <a:buChar char="o"/>
            </a:pPr>
            <a:r>
              <a:rPr lang="en-US" sz="1900" dirty="0" smtClean="0"/>
              <a:t>Totalitarianism = political system in which the state holds total authority over society and seeks to control all aspects of public and private life wherever possible.</a:t>
            </a:r>
          </a:p>
          <a:p>
            <a:r>
              <a:rPr lang="en-US" sz="1900" dirty="0" smtClean="0"/>
              <a:t>The long arm of the secret police gathered in thousands of Soviet citizens to face “trial” and the firing squad.</a:t>
            </a:r>
          </a:p>
          <a:p>
            <a:r>
              <a:rPr lang="en-US" sz="1900" dirty="0" smtClean="0"/>
              <a:t>He also took the opportunity to remove all scientific, cultural, and educational figures who did not fit in with his plans for the future.</a:t>
            </a:r>
            <a:endParaRPr lang="en-US" sz="1900" dirty="0"/>
          </a:p>
        </p:txBody>
      </p:sp>
      <p:pic>
        <p:nvPicPr>
          <p:cNvPr id="8" name="Picture 2" descr="C:\Users\hahecht\Desktop\silence_after_the_soviet_purges_of_1937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83967" y="1600200"/>
            <a:ext cx="336706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7061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USSR_Fla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05" y="0"/>
            <a:ext cx="91542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US" dirty="0" smtClean="0"/>
              <a:t>Economic disruption following World War I led to unstable political conditions.  Worldwide depression in the 1930s provided opportunities for the rise of dictators in the Soviet Union.</a:t>
            </a:r>
          </a:p>
          <a:p>
            <a:r>
              <a:rPr lang="en-US" dirty="0" smtClean="0"/>
              <a:t>A communist dictatorship was established by Vladimir Lenin and continued by Josef Stalin in the Soviet Union.</a:t>
            </a:r>
          </a:p>
          <a:p>
            <a:r>
              <a:rPr lang="en-US" dirty="0" smtClean="0"/>
              <a:t>Under Stalin, the USSR was entrenched in communism.  His policies include:  </a:t>
            </a:r>
          </a:p>
          <a:p>
            <a:pPr lvl="1">
              <a:buFont typeface="Courier New" panose="02070309020205020404" pitchFamily="49" charset="0"/>
              <a:buChar char="o"/>
            </a:pPr>
            <a:r>
              <a:rPr lang="en-US" dirty="0" smtClean="0"/>
              <a:t>Five-year plans </a:t>
            </a:r>
          </a:p>
          <a:p>
            <a:pPr lvl="1">
              <a:buFont typeface="Courier New" panose="02070309020205020404" pitchFamily="49" charset="0"/>
              <a:buChar char="o"/>
            </a:pPr>
            <a:r>
              <a:rPr lang="en-US" dirty="0" smtClean="0"/>
              <a:t>Collectivization of farms </a:t>
            </a:r>
          </a:p>
          <a:p>
            <a:pPr lvl="1">
              <a:buFont typeface="Courier New" panose="02070309020205020404" pitchFamily="49" charset="0"/>
              <a:buChar char="o"/>
            </a:pPr>
            <a:r>
              <a:rPr lang="en-US" dirty="0" smtClean="0"/>
              <a:t>State industrialization</a:t>
            </a:r>
          </a:p>
          <a:p>
            <a:pPr lvl="1">
              <a:buFont typeface="Courier New" panose="02070309020205020404" pitchFamily="49" charset="0"/>
              <a:buChar char="o"/>
            </a:pPr>
            <a:r>
              <a:rPr lang="en-US" dirty="0" smtClean="0"/>
              <a:t>The secret police.  </a:t>
            </a:r>
          </a:p>
          <a:p>
            <a:r>
              <a:rPr lang="en-US" dirty="0" smtClean="0"/>
              <a:t>Stalin maintained his totalitarian dictatorship through the Great Purge.</a:t>
            </a:r>
            <a:endParaRPr lang="en-US" dirty="0"/>
          </a:p>
        </p:txBody>
      </p:sp>
    </p:spTree>
    <p:extLst>
      <p:ext uri="{BB962C8B-B14F-4D97-AF65-F5344CB8AC3E}">
        <p14:creationId xmlns:p14="http://schemas.microsoft.com/office/powerpoint/2010/main" val="144344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hecht\Desktop\USSR_Fla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05" y="0"/>
            <a:ext cx="91542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433470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USSR_Fla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05" y="0"/>
            <a:ext cx="91542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93102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Desktop\USSR_Fla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05" y="0"/>
            <a:ext cx="91542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Stalin’s Russia</a:t>
            </a:r>
            <a:endParaRPr lang="en-US" dirty="0"/>
          </a:p>
        </p:txBody>
      </p:sp>
      <p:sp>
        <p:nvSpPr>
          <p:cNvPr id="3" name="Content Placeholder 2"/>
          <p:cNvSpPr>
            <a:spLocks noGrp="1"/>
          </p:cNvSpPr>
          <p:nvPr>
            <p:ph idx="1"/>
          </p:nvPr>
        </p:nvSpPr>
        <p:spPr/>
        <p:txBody>
          <a:bodyPr/>
          <a:lstStyle/>
          <a:p>
            <a:r>
              <a:rPr lang="en-US" dirty="0" smtClean="0"/>
              <a:t>Lenin</a:t>
            </a:r>
          </a:p>
          <a:p>
            <a:r>
              <a:rPr lang="en-US" dirty="0" smtClean="0"/>
              <a:t>Stalin</a:t>
            </a:r>
            <a:endParaRPr lang="en-US" dirty="0"/>
          </a:p>
        </p:txBody>
      </p:sp>
    </p:spTree>
    <p:extLst>
      <p:ext uri="{BB962C8B-B14F-4D97-AF65-F5344CB8AC3E}">
        <p14:creationId xmlns:p14="http://schemas.microsoft.com/office/powerpoint/2010/main" val="41647680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USSR_Fla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05" y="0"/>
            <a:ext cx="91542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normAutofit/>
          </a:bodyPr>
          <a:lstStyle/>
          <a:p>
            <a:endParaRPr lang="en-US" dirty="0"/>
          </a:p>
        </p:txBody>
      </p:sp>
      <p:sp>
        <p:nvSpPr>
          <p:cNvPr id="4" name="Content Placeholder 3"/>
          <p:cNvSpPr>
            <a:spLocks noGrp="1"/>
          </p:cNvSpPr>
          <p:nvPr>
            <p:ph sz="half" idx="2"/>
          </p:nvPr>
        </p:nvSpPr>
        <p:spPr/>
        <p:txBody>
          <a:bodyPr>
            <a:normAutofit/>
          </a:bodyPr>
          <a:lstStyle/>
          <a:p>
            <a:endParaRPr lang="en-US"/>
          </a:p>
        </p:txBody>
      </p:sp>
    </p:spTree>
    <p:extLst>
      <p:ext uri="{BB962C8B-B14F-4D97-AF65-F5344CB8AC3E}">
        <p14:creationId xmlns:p14="http://schemas.microsoft.com/office/powerpoint/2010/main" val="2213725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USSR_Fla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05" y="0"/>
            <a:ext cx="91542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Lenin</a:t>
            </a:r>
            <a:endParaRPr lang="en-US" dirty="0"/>
          </a:p>
        </p:txBody>
      </p:sp>
      <p:sp>
        <p:nvSpPr>
          <p:cNvPr id="3" name="Content Placeholder 2"/>
          <p:cNvSpPr>
            <a:spLocks noGrp="1"/>
          </p:cNvSpPr>
          <p:nvPr>
            <p:ph sz="half" idx="1"/>
          </p:nvPr>
        </p:nvSpPr>
        <p:spPr>
          <a:xfrm>
            <a:off x="0" y="1219200"/>
            <a:ext cx="4495800" cy="5638800"/>
          </a:xfrm>
        </p:spPr>
        <p:txBody>
          <a:bodyPr>
            <a:noAutofit/>
          </a:bodyPr>
          <a:lstStyle/>
          <a:p>
            <a:pPr marL="0" indent="0">
              <a:buNone/>
            </a:pPr>
            <a:r>
              <a:rPr lang="en-US" dirty="0" smtClean="0"/>
              <a:t>The Communist Party</a:t>
            </a:r>
          </a:p>
          <a:p>
            <a:r>
              <a:rPr lang="en-US" sz="2000" dirty="0" smtClean="0"/>
              <a:t>After Lenin seized power, all other parties were suppressed.</a:t>
            </a:r>
          </a:p>
        </p:txBody>
      </p:sp>
      <p:pic>
        <p:nvPicPr>
          <p:cNvPr id="7" name="Picture 2" descr="C:\Users\hahecht\Desktop\Lenin_CL_Colour.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165080" y="1600200"/>
            <a:ext cx="300484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25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USSR_Fla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05" y="0"/>
            <a:ext cx="91542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Lenin</a:t>
            </a:r>
            <a:endParaRPr lang="en-US" dirty="0"/>
          </a:p>
        </p:txBody>
      </p:sp>
      <p:sp>
        <p:nvSpPr>
          <p:cNvPr id="3" name="Content Placeholder 2"/>
          <p:cNvSpPr>
            <a:spLocks noGrp="1"/>
          </p:cNvSpPr>
          <p:nvPr>
            <p:ph sz="half" idx="1"/>
          </p:nvPr>
        </p:nvSpPr>
        <p:spPr>
          <a:xfrm>
            <a:off x="0" y="1219200"/>
            <a:ext cx="4495800" cy="5638800"/>
          </a:xfrm>
        </p:spPr>
        <p:txBody>
          <a:bodyPr>
            <a:noAutofit/>
          </a:bodyPr>
          <a:lstStyle/>
          <a:p>
            <a:pPr marL="0" indent="0">
              <a:buNone/>
            </a:pPr>
            <a:r>
              <a:rPr lang="en-US" dirty="0" smtClean="0"/>
              <a:t>The Communist Party</a:t>
            </a:r>
          </a:p>
          <a:p>
            <a:r>
              <a:rPr lang="en-US" sz="2000" dirty="0" smtClean="0"/>
              <a:t>After Lenin seized power, all other parties were suppressed.</a:t>
            </a:r>
          </a:p>
          <a:p>
            <a:r>
              <a:rPr lang="en-US" sz="2000" dirty="0" smtClean="0"/>
              <a:t>Russia became the Union of Soviet Socialist Republics (USSR).</a:t>
            </a:r>
          </a:p>
        </p:txBody>
      </p:sp>
      <p:pic>
        <p:nvPicPr>
          <p:cNvPr id="9" name="Picture 2" descr="\\w-sch-staff-12\UserDesktops\hahecht\Desktop\ussr-map.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673814"/>
            <a:ext cx="4038600" cy="2378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827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USSR_Fla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05" y="0"/>
            <a:ext cx="91542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Lenin</a:t>
            </a:r>
            <a:endParaRPr lang="en-US" dirty="0"/>
          </a:p>
        </p:txBody>
      </p:sp>
      <p:sp>
        <p:nvSpPr>
          <p:cNvPr id="3" name="Content Placeholder 2"/>
          <p:cNvSpPr>
            <a:spLocks noGrp="1"/>
          </p:cNvSpPr>
          <p:nvPr>
            <p:ph sz="half" idx="1"/>
          </p:nvPr>
        </p:nvSpPr>
        <p:spPr>
          <a:xfrm>
            <a:off x="0" y="1219200"/>
            <a:ext cx="4495800" cy="5638800"/>
          </a:xfrm>
        </p:spPr>
        <p:txBody>
          <a:bodyPr>
            <a:noAutofit/>
          </a:bodyPr>
          <a:lstStyle/>
          <a:p>
            <a:pPr marL="0" indent="0">
              <a:buNone/>
            </a:pPr>
            <a:r>
              <a:rPr lang="en-US" dirty="0" smtClean="0"/>
              <a:t>The Communist Party</a:t>
            </a:r>
          </a:p>
          <a:p>
            <a:r>
              <a:rPr lang="en-US" sz="2000" dirty="0" smtClean="0"/>
              <a:t>After Lenin seized power, all other parties were suppressed.</a:t>
            </a:r>
          </a:p>
          <a:p>
            <a:r>
              <a:rPr lang="en-US" sz="2000" dirty="0" smtClean="0"/>
              <a:t>Russia became the Union of Soviet Socialist Republics (USSR).</a:t>
            </a:r>
          </a:p>
          <a:p>
            <a:r>
              <a:rPr lang="en-US" sz="2000" dirty="0" smtClean="0"/>
              <a:t>The Bolsheviks, after changing their name to the Communist Party, had to now govern a country rather than carry out a revolution.</a:t>
            </a:r>
          </a:p>
          <a:p>
            <a:r>
              <a:rPr lang="en-US" sz="2000" dirty="0" smtClean="0"/>
              <a:t>Within the party itself, a small group called the Politburo, set policy and consolidated power in its hands.  (This was the group of professional elites that Lenin wrote about!)</a:t>
            </a:r>
            <a:endParaRPr lang="en-US" sz="2000" dirty="0"/>
          </a:p>
        </p:txBody>
      </p:sp>
      <p:pic>
        <p:nvPicPr>
          <p:cNvPr id="8" name="Picture 2" descr="C:\Users\hahecht\Desktop\politburo.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62499" y="2438400"/>
            <a:ext cx="4221717" cy="2596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82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USSR_Fla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05" y="0"/>
            <a:ext cx="91542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Lenin</a:t>
            </a:r>
            <a:endParaRPr lang="en-US" dirty="0"/>
          </a:p>
        </p:txBody>
      </p:sp>
      <p:sp>
        <p:nvSpPr>
          <p:cNvPr id="3" name="Content Placeholder 2"/>
          <p:cNvSpPr>
            <a:spLocks noGrp="1"/>
          </p:cNvSpPr>
          <p:nvPr>
            <p:ph sz="half" idx="1"/>
          </p:nvPr>
        </p:nvSpPr>
        <p:spPr>
          <a:xfrm>
            <a:off x="0" y="1600200"/>
            <a:ext cx="4953000" cy="5257800"/>
          </a:xfrm>
        </p:spPr>
        <p:txBody>
          <a:bodyPr>
            <a:normAutofit fontScale="92500"/>
          </a:bodyPr>
          <a:lstStyle/>
          <a:p>
            <a:pPr marL="0" indent="0">
              <a:buNone/>
            </a:pPr>
            <a:r>
              <a:rPr lang="en-US" dirty="0" smtClean="0"/>
              <a:t>War Communism</a:t>
            </a:r>
          </a:p>
          <a:p>
            <a:r>
              <a:rPr lang="en-US" dirty="0" smtClean="0"/>
              <a:t>1918-1921, Lenin tried to apply undiluted Marxist principles to get rid of elements of capitalism:</a:t>
            </a:r>
          </a:p>
          <a:p>
            <a:pPr lvl="1">
              <a:buFont typeface="Courier New" panose="02070309020205020404" pitchFamily="49" charset="0"/>
              <a:buChar char="o"/>
            </a:pPr>
            <a:r>
              <a:rPr lang="en-US" dirty="0" smtClean="0"/>
              <a:t>Eliminate private ownership of land; farmers had to give what they grew to the state (to redistribute as they see fit)</a:t>
            </a:r>
          </a:p>
          <a:p>
            <a:pPr lvl="1">
              <a:buFont typeface="Courier New" panose="02070309020205020404" pitchFamily="49" charset="0"/>
              <a:buChar char="o"/>
            </a:pPr>
            <a:r>
              <a:rPr lang="en-US" dirty="0" smtClean="0"/>
              <a:t>Nationalize all private businesses, including banks</a:t>
            </a:r>
          </a:p>
          <a:p>
            <a:pPr lvl="1">
              <a:buFont typeface="Courier New" panose="02070309020205020404" pitchFamily="49" charset="0"/>
              <a:buChar char="o"/>
            </a:pPr>
            <a:r>
              <a:rPr lang="en-US" dirty="0" smtClean="0"/>
              <a:t>Nationalize all transportation, including  railways and shipping</a:t>
            </a:r>
          </a:p>
          <a:p>
            <a:pPr lvl="1">
              <a:buFont typeface="Courier New" panose="02070309020205020404" pitchFamily="49" charset="0"/>
              <a:buChar char="o"/>
            </a:pPr>
            <a:r>
              <a:rPr lang="en-US" dirty="0" smtClean="0"/>
              <a:t>Restrict the money economy</a:t>
            </a:r>
          </a:p>
          <a:p>
            <a:endParaRPr lang="en-US" dirty="0"/>
          </a:p>
        </p:txBody>
      </p:sp>
      <p:pic>
        <p:nvPicPr>
          <p:cNvPr id="7" name="Picture 2" descr="C:\Users\hahecht\Desktop\3345.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53000" y="1291432"/>
            <a:ext cx="3507845" cy="5261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63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USSR_Fla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05" y="0"/>
            <a:ext cx="91542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Lenin</a:t>
            </a:r>
            <a:endParaRPr lang="en-US" dirty="0"/>
          </a:p>
        </p:txBody>
      </p:sp>
      <p:sp>
        <p:nvSpPr>
          <p:cNvPr id="3" name="Content Placeholder 2"/>
          <p:cNvSpPr>
            <a:spLocks noGrp="1"/>
          </p:cNvSpPr>
          <p:nvPr>
            <p:ph sz="half" idx="1"/>
          </p:nvPr>
        </p:nvSpPr>
        <p:spPr>
          <a:xfrm>
            <a:off x="0" y="1981200"/>
            <a:ext cx="5181600" cy="4648200"/>
          </a:xfrm>
        </p:spPr>
        <p:txBody>
          <a:bodyPr>
            <a:noAutofit/>
          </a:bodyPr>
          <a:lstStyle/>
          <a:p>
            <a:pPr marL="0" indent="0">
              <a:buNone/>
            </a:pPr>
            <a:r>
              <a:rPr lang="en-US" sz="2400" dirty="0" smtClean="0"/>
              <a:t>War Communism (continued)</a:t>
            </a:r>
          </a:p>
          <a:p>
            <a:r>
              <a:rPr lang="en-US" sz="2400" dirty="0" smtClean="0"/>
              <a:t>This was widely unpopular.</a:t>
            </a:r>
          </a:p>
          <a:p>
            <a:pPr lvl="1">
              <a:buFont typeface="Courier New" panose="02070309020205020404" pitchFamily="49" charset="0"/>
              <a:buChar char="o"/>
            </a:pPr>
            <a:r>
              <a:rPr lang="en-US" dirty="0" smtClean="0"/>
              <a:t>Peasants just got their land!  And now the governments wants to take it back?!</a:t>
            </a:r>
          </a:p>
          <a:p>
            <a:pPr lvl="1">
              <a:buFont typeface="Courier New" panose="02070309020205020404" pitchFamily="49" charset="0"/>
              <a:buChar char="o"/>
            </a:pPr>
            <a:r>
              <a:rPr lang="en-US" dirty="0" smtClean="0"/>
              <a:t>Many workers did not want to be forced to work in factories.</a:t>
            </a:r>
          </a:p>
          <a:p>
            <a:pPr lvl="1">
              <a:buFont typeface="Courier New" panose="02070309020205020404" pitchFamily="49" charset="0"/>
              <a:buChar char="o"/>
            </a:pPr>
            <a:r>
              <a:rPr lang="en-US" dirty="0" smtClean="0"/>
              <a:t>Why would any manager be enthusiastic about running their business for the state’s benefit?!</a:t>
            </a:r>
          </a:p>
        </p:txBody>
      </p:sp>
      <p:pic>
        <p:nvPicPr>
          <p:cNvPr id="9" name="Picture 2" descr="C:\Users\hahecht\Desktop\evt09113022220107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81600" y="2286000"/>
            <a:ext cx="3664642" cy="2858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33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Desktop\USSR_Flag.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205" y="0"/>
            <a:ext cx="91542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Lenin</a:t>
            </a:r>
            <a:endParaRPr lang="en-US" dirty="0"/>
          </a:p>
        </p:txBody>
      </p:sp>
      <p:sp>
        <p:nvSpPr>
          <p:cNvPr id="3" name="Content Placeholder 2"/>
          <p:cNvSpPr>
            <a:spLocks noGrp="1"/>
          </p:cNvSpPr>
          <p:nvPr>
            <p:ph sz="half" idx="1"/>
          </p:nvPr>
        </p:nvSpPr>
        <p:spPr>
          <a:xfrm>
            <a:off x="-10205" y="2021680"/>
            <a:ext cx="5384083" cy="4607719"/>
          </a:xfrm>
        </p:spPr>
        <p:txBody>
          <a:bodyPr>
            <a:noAutofit/>
          </a:bodyPr>
          <a:lstStyle/>
          <a:p>
            <a:pPr marL="0" indent="0">
              <a:buNone/>
            </a:pPr>
            <a:r>
              <a:rPr lang="en-US" sz="2400" dirty="0" smtClean="0"/>
              <a:t>War Communism (continued)</a:t>
            </a:r>
          </a:p>
          <a:p>
            <a:r>
              <a:rPr lang="en-US" sz="2000" dirty="0" smtClean="0"/>
              <a:t>This was destructive to the state.</a:t>
            </a:r>
          </a:p>
          <a:p>
            <a:pPr lvl="1">
              <a:buFont typeface="Courier New" panose="02070309020205020404" pitchFamily="49" charset="0"/>
              <a:buChar char="o"/>
            </a:pPr>
            <a:r>
              <a:rPr lang="en-US" sz="2000" dirty="0" smtClean="0"/>
              <a:t>Russia was already exhausted by 6 years of war and civil strife.</a:t>
            </a:r>
          </a:p>
          <a:p>
            <a:pPr lvl="1">
              <a:buFont typeface="Courier New" panose="02070309020205020404" pitchFamily="49" charset="0"/>
              <a:buChar char="o"/>
            </a:pPr>
            <a:r>
              <a:rPr lang="en-US" sz="2000" dirty="0" smtClean="0"/>
              <a:t>Industrial production was 13% of what it had been in 1914.</a:t>
            </a:r>
          </a:p>
          <a:p>
            <a:pPr lvl="1">
              <a:buFont typeface="Courier New" panose="02070309020205020404" pitchFamily="49" charset="0"/>
              <a:buChar char="o"/>
            </a:pPr>
            <a:r>
              <a:rPr lang="en-US" sz="2000" dirty="0" smtClean="0"/>
              <a:t>Crop failures, poor management, and transportation breakdowns…</a:t>
            </a:r>
          </a:p>
          <a:p>
            <a:pPr lvl="1">
              <a:buFont typeface="Courier New" panose="02070309020205020404" pitchFamily="49" charset="0"/>
              <a:buChar char="o"/>
            </a:pPr>
            <a:r>
              <a:rPr lang="en-US" sz="2000" dirty="0" smtClean="0"/>
              <a:t>Famine brought more than 20 million people to the brink of starvation</a:t>
            </a:r>
            <a:endParaRPr lang="en-US" sz="2000" dirty="0"/>
          </a:p>
        </p:txBody>
      </p:sp>
      <p:pic>
        <p:nvPicPr>
          <p:cNvPr id="8" name="Picture 2" descr="C:\Users\hahecht\Desktop\c05c24740847ca4e910f430f49dbf47d_1M.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73878" y="2021681"/>
            <a:ext cx="3211321" cy="3083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63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version>
  <revision id="1.1.46558.0"/>
  <revision id="1.1.53290.0"/>
</version>
</file>

<file path=customXml/itemProps1.xml><?xml version="1.0" encoding="utf-8"?>
<ds:datastoreItem xmlns:ds="http://schemas.openxmlformats.org/officeDocument/2006/customXml" ds:itemID="{B606F267-2378-4480-ABC4-E74B549FBF24}">
  <ds:schemaRefs/>
</ds:datastoreItem>
</file>

<file path=docProps/app.xml><?xml version="1.0" encoding="utf-8"?>
<Properties xmlns="http://schemas.openxmlformats.org/officeDocument/2006/extended-properties" xmlns:vt="http://schemas.openxmlformats.org/officeDocument/2006/docPropsVTypes">
  <TotalTime>1299</TotalTime>
  <Words>1416</Words>
  <Application>Microsoft Office PowerPoint</Application>
  <PresentationFormat>On-screen Show (4:3)</PresentationFormat>
  <Paragraphs>147</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Courier New</vt:lpstr>
      <vt:lpstr>Office Theme</vt:lpstr>
      <vt:lpstr>Do Now:</vt:lpstr>
      <vt:lpstr>Objective: Stalin’s Russia</vt:lpstr>
      <vt:lpstr>Stalin’s Russia</vt:lpstr>
      <vt:lpstr>Lenin</vt:lpstr>
      <vt:lpstr>Lenin</vt:lpstr>
      <vt:lpstr>Lenin</vt:lpstr>
      <vt:lpstr>Lenin</vt:lpstr>
      <vt:lpstr>Lenin</vt:lpstr>
      <vt:lpstr>Lenin</vt:lpstr>
      <vt:lpstr>Lenin</vt:lpstr>
      <vt:lpstr>Lenin</vt:lpstr>
      <vt:lpstr>Josef Stalin</vt:lpstr>
      <vt:lpstr>Josef Stalin</vt:lpstr>
      <vt:lpstr>Josef Stalin</vt:lpstr>
      <vt:lpstr>Josef Stalin</vt:lpstr>
      <vt:lpstr>Josef Stalin</vt:lpstr>
      <vt:lpstr>Josef Stalin</vt:lpstr>
      <vt:lpstr>Josef Stalin</vt:lpstr>
      <vt:lpstr>Josef Stalin</vt:lpstr>
      <vt:lpstr>Josef Stalin</vt:lpstr>
      <vt:lpstr>Josef Stalin</vt:lpstr>
      <vt:lpstr>Josef Stalin</vt:lpstr>
      <vt:lpstr>Josef Stalin</vt:lpstr>
      <vt:lpstr>Josef Stalin</vt:lpstr>
      <vt:lpstr>Josef Stalin</vt:lpstr>
      <vt:lpstr>Josef Stalin</vt:lpstr>
      <vt:lpstr>Conclusion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Default Name</dc:creator>
  <cp:lastModifiedBy>Hana A. Hecht (hahecht)</cp:lastModifiedBy>
  <cp:revision>29</cp:revision>
  <dcterms:created xsi:type="dcterms:W3CDTF">2013-03-20T16:13:08Z</dcterms:created>
  <dcterms:modified xsi:type="dcterms:W3CDTF">2016-03-14T12:15:03Z</dcterms:modified>
</cp:coreProperties>
</file>