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7" r:id="rId4"/>
    <p:sldId id="258" r:id="rId5"/>
    <p:sldId id="260" r:id="rId6"/>
    <p:sldId id="262" r:id="rId7"/>
    <p:sldId id="263" r:id="rId8"/>
    <p:sldId id="265" r:id="rId9"/>
    <p:sldId id="266" r:id="rId10"/>
    <p:sldId id="267" r:id="rId11"/>
    <p:sldId id="268" r:id="rId12"/>
    <p:sldId id="271" r:id="rId13"/>
    <p:sldId id="272" r:id="rId14"/>
    <p:sldId id="273" r:id="rId15"/>
    <p:sldId id="274" r:id="rId16"/>
    <p:sldId id="275" r:id="rId17"/>
    <p:sldId id="269" r:id="rId18"/>
    <p:sldId id="276" r:id="rId19"/>
    <p:sldId id="277" r:id="rId20"/>
    <p:sldId id="278" r:id="rId21"/>
    <p:sldId id="279" r:id="rId22"/>
    <p:sldId id="270" r:id="rId23"/>
    <p:sldId id="280" r:id="rId24"/>
    <p:sldId id="281" r:id="rId25"/>
    <p:sldId id="283" r:id="rId26"/>
    <p:sldId id="282" r:id="rId27"/>
    <p:sldId id="284" r:id="rId28"/>
    <p:sldId id="285" r:id="rId29"/>
    <p:sldId id="286" r:id="rId30"/>
    <p:sldId id="287" r:id="rId31"/>
    <p:sldId id="288" r:id="rId32"/>
    <p:sldId id="289" r:id="rId33"/>
    <p:sldId id="290" r:id="rId34"/>
    <p:sldId id="291" r:id="rId35"/>
    <p:sldId id="264" r:id="rId36"/>
    <p:sldId id="259" r:id="rId37"/>
    <p:sldId id="261" r:id="rId38"/>
  </p:sldIdLst>
  <p:sldSz cx="9144000" cy="6858000" type="screen4x3"/>
  <p:notesSz cx="6858000" cy="9144000"/>
  <p:custDataLst>
    <p:custData r:id="rId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36" y="5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F5FE4E-0F81-4EDE-867D-A24BF8F6B6C1}"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7AB57-EAA7-475F-BB51-15E41F105779}" type="slidenum">
              <a:rPr lang="en-US" smtClean="0"/>
              <a:t>‹#›</a:t>
            </a:fld>
            <a:endParaRPr lang="en-US"/>
          </a:p>
        </p:txBody>
      </p:sp>
    </p:spTree>
    <p:extLst>
      <p:ext uri="{BB962C8B-B14F-4D97-AF65-F5344CB8AC3E}">
        <p14:creationId xmlns:p14="http://schemas.microsoft.com/office/powerpoint/2010/main" val="625187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5FE4E-0F81-4EDE-867D-A24BF8F6B6C1}"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7AB57-EAA7-475F-BB51-15E41F105779}" type="slidenum">
              <a:rPr lang="en-US" smtClean="0"/>
              <a:t>‹#›</a:t>
            </a:fld>
            <a:endParaRPr lang="en-US"/>
          </a:p>
        </p:txBody>
      </p:sp>
    </p:spTree>
    <p:extLst>
      <p:ext uri="{BB962C8B-B14F-4D97-AF65-F5344CB8AC3E}">
        <p14:creationId xmlns:p14="http://schemas.microsoft.com/office/powerpoint/2010/main" val="2757229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5FE4E-0F81-4EDE-867D-A24BF8F6B6C1}"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7AB57-EAA7-475F-BB51-15E41F105779}" type="slidenum">
              <a:rPr lang="en-US" smtClean="0"/>
              <a:t>‹#›</a:t>
            </a:fld>
            <a:endParaRPr lang="en-US"/>
          </a:p>
        </p:txBody>
      </p:sp>
    </p:spTree>
    <p:extLst>
      <p:ext uri="{BB962C8B-B14F-4D97-AF65-F5344CB8AC3E}">
        <p14:creationId xmlns:p14="http://schemas.microsoft.com/office/powerpoint/2010/main" val="3060688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5FE4E-0F81-4EDE-867D-A24BF8F6B6C1}"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7AB57-EAA7-475F-BB51-15E41F105779}" type="slidenum">
              <a:rPr lang="en-US" smtClean="0"/>
              <a:t>‹#›</a:t>
            </a:fld>
            <a:endParaRPr lang="en-US"/>
          </a:p>
        </p:txBody>
      </p:sp>
    </p:spTree>
    <p:extLst>
      <p:ext uri="{BB962C8B-B14F-4D97-AF65-F5344CB8AC3E}">
        <p14:creationId xmlns:p14="http://schemas.microsoft.com/office/powerpoint/2010/main" val="2662786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F5FE4E-0F81-4EDE-867D-A24BF8F6B6C1}"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7AB57-EAA7-475F-BB51-15E41F105779}" type="slidenum">
              <a:rPr lang="en-US" smtClean="0"/>
              <a:t>‹#›</a:t>
            </a:fld>
            <a:endParaRPr lang="en-US"/>
          </a:p>
        </p:txBody>
      </p:sp>
    </p:spTree>
    <p:extLst>
      <p:ext uri="{BB962C8B-B14F-4D97-AF65-F5344CB8AC3E}">
        <p14:creationId xmlns:p14="http://schemas.microsoft.com/office/powerpoint/2010/main" val="356983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F5FE4E-0F81-4EDE-867D-A24BF8F6B6C1}"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7AB57-EAA7-475F-BB51-15E41F105779}" type="slidenum">
              <a:rPr lang="en-US" smtClean="0"/>
              <a:t>‹#›</a:t>
            </a:fld>
            <a:endParaRPr lang="en-US"/>
          </a:p>
        </p:txBody>
      </p:sp>
    </p:spTree>
    <p:extLst>
      <p:ext uri="{BB962C8B-B14F-4D97-AF65-F5344CB8AC3E}">
        <p14:creationId xmlns:p14="http://schemas.microsoft.com/office/powerpoint/2010/main" val="57514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F5FE4E-0F81-4EDE-867D-A24BF8F6B6C1}" type="datetimeFigureOut">
              <a:rPr lang="en-US" smtClean="0"/>
              <a:t>3/16/2016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97AB57-EAA7-475F-BB51-15E41F105779}" type="slidenum">
              <a:rPr lang="en-US" smtClean="0"/>
              <a:t>‹#›</a:t>
            </a:fld>
            <a:endParaRPr lang="en-US"/>
          </a:p>
        </p:txBody>
      </p:sp>
    </p:spTree>
    <p:extLst>
      <p:ext uri="{BB962C8B-B14F-4D97-AF65-F5344CB8AC3E}">
        <p14:creationId xmlns:p14="http://schemas.microsoft.com/office/powerpoint/2010/main" val="2669016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F5FE4E-0F81-4EDE-867D-A24BF8F6B6C1}" type="datetimeFigureOut">
              <a:rPr lang="en-US" smtClean="0"/>
              <a:t>3/16/2016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97AB57-EAA7-475F-BB51-15E41F105779}" type="slidenum">
              <a:rPr lang="en-US" smtClean="0"/>
              <a:t>‹#›</a:t>
            </a:fld>
            <a:endParaRPr lang="en-US"/>
          </a:p>
        </p:txBody>
      </p:sp>
    </p:spTree>
    <p:extLst>
      <p:ext uri="{BB962C8B-B14F-4D97-AF65-F5344CB8AC3E}">
        <p14:creationId xmlns:p14="http://schemas.microsoft.com/office/powerpoint/2010/main" val="159025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5FE4E-0F81-4EDE-867D-A24BF8F6B6C1}" type="datetimeFigureOut">
              <a:rPr lang="en-US" smtClean="0"/>
              <a:t>3/16/2016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7AB57-EAA7-475F-BB51-15E41F105779}" type="slidenum">
              <a:rPr lang="en-US" smtClean="0"/>
              <a:t>‹#›</a:t>
            </a:fld>
            <a:endParaRPr lang="en-US"/>
          </a:p>
        </p:txBody>
      </p:sp>
    </p:spTree>
    <p:extLst>
      <p:ext uri="{BB962C8B-B14F-4D97-AF65-F5344CB8AC3E}">
        <p14:creationId xmlns:p14="http://schemas.microsoft.com/office/powerpoint/2010/main" val="1620657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5FE4E-0F81-4EDE-867D-A24BF8F6B6C1}"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7AB57-EAA7-475F-BB51-15E41F105779}" type="slidenum">
              <a:rPr lang="en-US" smtClean="0"/>
              <a:t>‹#›</a:t>
            </a:fld>
            <a:endParaRPr lang="en-US"/>
          </a:p>
        </p:txBody>
      </p:sp>
    </p:spTree>
    <p:extLst>
      <p:ext uri="{BB962C8B-B14F-4D97-AF65-F5344CB8AC3E}">
        <p14:creationId xmlns:p14="http://schemas.microsoft.com/office/powerpoint/2010/main" val="364439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5FE4E-0F81-4EDE-867D-A24BF8F6B6C1}"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7AB57-EAA7-475F-BB51-15E41F105779}" type="slidenum">
              <a:rPr lang="en-US" smtClean="0"/>
              <a:t>‹#›</a:t>
            </a:fld>
            <a:endParaRPr lang="en-US"/>
          </a:p>
        </p:txBody>
      </p:sp>
    </p:spTree>
    <p:extLst>
      <p:ext uri="{BB962C8B-B14F-4D97-AF65-F5344CB8AC3E}">
        <p14:creationId xmlns:p14="http://schemas.microsoft.com/office/powerpoint/2010/main" val="3313000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5FE4E-0F81-4EDE-867D-A24BF8F6B6C1}" type="datetimeFigureOut">
              <a:rPr lang="en-US" smtClean="0"/>
              <a:t>3/16/2016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7AB57-EAA7-475F-BB51-15E41F105779}" type="slidenum">
              <a:rPr lang="en-US" smtClean="0"/>
              <a:t>‹#›</a:t>
            </a:fld>
            <a:endParaRPr lang="en-US"/>
          </a:p>
        </p:txBody>
      </p:sp>
    </p:spTree>
    <p:extLst>
      <p:ext uri="{BB962C8B-B14F-4D97-AF65-F5344CB8AC3E}">
        <p14:creationId xmlns:p14="http://schemas.microsoft.com/office/powerpoint/2010/main" val="1237539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p>
            <a:r>
              <a:rPr lang="en-US" dirty="0" smtClean="0"/>
              <a:t>Do Now:</a:t>
            </a:r>
            <a:endParaRPr lang="en-US" dirty="0"/>
          </a:p>
        </p:txBody>
      </p:sp>
      <p:sp>
        <p:nvSpPr>
          <p:cNvPr id="3" name="Subtitle 2"/>
          <p:cNvSpPr>
            <a:spLocks noGrp="1"/>
          </p:cNvSpPr>
          <p:nvPr>
            <p:ph type="subTitle" idx="1"/>
          </p:nvPr>
        </p:nvSpPr>
        <p:spPr>
          <a:xfrm>
            <a:off x="381000" y="2133600"/>
            <a:ext cx="8382000" cy="4267200"/>
          </a:xfrm>
        </p:spPr>
        <p:txBody>
          <a:bodyPr>
            <a:normAutofit lnSpcReduction="10000"/>
          </a:bodyPr>
          <a:lstStyle/>
          <a:p>
            <a:r>
              <a:rPr lang="en-US" dirty="0" smtClean="0">
                <a:solidFill>
                  <a:schemeClr val="tx1"/>
                </a:solidFill>
              </a:rPr>
              <a:t>Take a look at the following symbol:</a:t>
            </a: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r>
              <a:rPr lang="en-US" dirty="0" smtClean="0">
                <a:solidFill>
                  <a:schemeClr val="tx1"/>
                </a:solidFill>
              </a:rPr>
              <a:t>It symbolizes a government.  What do you think it is?  Be prepared to explain your answer.</a:t>
            </a:r>
          </a:p>
        </p:txBody>
      </p:sp>
      <p:pic>
        <p:nvPicPr>
          <p:cNvPr id="4" name="Picture 2" descr="C:\Users\hahecht\Desktop\95620-004-4AE210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667000"/>
            <a:ext cx="2228850" cy="263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750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Fascist_Italy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4" y="304800"/>
            <a:ext cx="9230992"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Benito Mussolini</a:t>
            </a:r>
            <a:endParaRPr lang="en-US" dirty="0"/>
          </a:p>
        </p:txBody>
      </p:sp>
      <p:sp>
        <p:nvSpPr>
          <p:cNvPr id="3" name="Content Placeholder 2"/>
          <p:cNvSpPr>
            <a:spLocks noGrp="1"/>
          </p:cNvSpPr>
          <p:nvPr>
            <p:ph sz="half" idx="1"/>
          </p:nvPr>
        </p:nvSpPr>
        <p:spPr>
          <a:xfrm>
            <a:off x="144" y="1219200"/>
            <a:ext cx="4495656" cy="5638800"/>
          </a:xfrm>
        </p:spPr>
        <p:txBody>
          <a:bodyPr>
            <a:normAutofit/>
          </a:bodyPr>
          <a:lstStyle/>
          <a:p>
            <a:pPr marL="0" indent="0">
              <a:buNone/>
            </a:pPr>
            <a:r>
              <a:rPr lang="en-US" dirty="0" smtClean="0"/>
              <a:t>The Path to Power</a:t>
            </a:r>
          </a:p>
          <a:p>
            <a:r>
              <a:rPr lang="en-US" sz="1600" dirty="0" smtClean="0"/>
              <a:t>Both the Socialist and Fascist Party capitalized on mass unemployment and hardship in order to become the stronger party.  </a:t>
            </a:r>
          </a:p>
        </p:txBody>
      </p:sp>
      <p:pic>
        <p:nvPicPr>
          <p:cNvPr id="7" name="Picture 2" descr="C:\Users\hahecht\Desktop\blackshirt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14887" y="2677319"/>
            <a:ext cx="3705225"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411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Fascist_Italy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4" y="304800"/>
            <a:ext cx="9230992"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Benito Mussolini</a:t>
            </a:r>
            <a:endParaRPr lang="en-US" dirty="0"/>
          </a:p>
        </p:txBody>
      </p:sp>
      <p:sp>
        <p:nvSpPr>
          <p:cNvPr id="3" name="Content Placeholder 2"/>
          <p:cNvSpPr>
            <a:spLocks noGrp="1"/>
          </p:cNvSpPr>
          <p:nvPr>
            <p:ph sz="half" idx="1"/>
          </p:nvPr>
        </p:nvSpPr>
        <p:spPr>
          <a:xfrm>
            <a:off x="144" y="1219200"/>
            <a:ext cx="4495656" cy="5638800"/>
          </a:xfrm>
        </p:spPr>
        <p:txBody>
          <a:bodyPr>
            <a:normAutofit/>
          </a:bodyPr>
          <a:lstStyle/>
          <a:p>
            <a:pPr marL="0" indent="0">
              <a:buNone/>
            </a:pPr>
            <a:r>
              <a:rPr lang="en-US" dirty="0" smtClean="0"/>
              <a:t>The Path to Power</a:t>
            </a:r>
          </a:p>
          <a:p>
            <a:r>
              <a:rPr lang="en-US" sz="1600" dirty="0" smtClean="0"/>
              <a:t>Both the Socialist and Fascist Party capitalized on mass unemployment and hardship in order to become the stronger party.  </a:t>
            </a:r>
          </a:p>
          <a:p>
            <a:r>
              <a:rPr lang="en-US" sz="1600" dirty="0" smtClean="0"/>
              <a:t>Mussolini organized members of his Fascist Party into armed squads known as Black Shirts.  They beat up opponents and broke strikes.</a:t>
            </a:r>
          </a:p>
          <a:p>
            <a:r>
              <a:rPr lang="en-US" sz="1600" dirty="0" smtClean="0"/>
              <a:t>Government was too weak to solve the problems of Italy, let alone the violence of the Black Shirts.</a:t>
            </a:r>
          </a:p>
        </p:txBody>
      </p:sp>
      <p:pic>
        <p:nvPicPr>
          <p:cNvPr id="7" name="Picture 2" descr="C:\Users\hahecht\Desktop\blackshirt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62500" y="2786856"/>
            <a:ext cx="381000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80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Fascist_Italy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4" y="304800"/>
            <a:ext cx="9230992"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Benito Mussolini</a:t>
            </a:r>
            <a:endParaRPr lang="en-US" dirty="0"/>
          </a:p>
        </p:txBody>
      </p:sp>
      <p:sp>
        <p:nvSpPr>
          <p:cNvPr id="3" name="Content Placeholder 2"/>
          <p:cNvSpPr>
            <a:spLocks noGrp="1"/>
          </p:cNvSpPr>
          <p:nvPr>
            <p:ph sz="half" idx="1"/>
          </p:nvPr>
        </p:nvSpPr>
        <p:spPr>
          <a:xfrm>
            <a:off x="144" y="1219200"/>
            <a:ext cx="4495656" cy="5638800"/>
          </a:xfrm>
        </p:spPr>
        <p:txBody>
          <a:bodyPr>
            <a:normAutofit/>
          </a:bodyPr>
          <a:lstStyle/>
          <a:p>
            <a:pPr marL="0" indent="0">
              <a:buNone/>
            </a:pPr>
            <a:r>
              <a:rPr lang="en-US" dirty="0" smtClean="0"/>
              <a:t>The Path to Power</a:t>
            </a:r>
          </a:p>
          <a:p>
            <a:r>
              <a:rPr lang="en-US" sz="1600" dirty="0" smtClean="0"/>
              <a:t>Both the Socialist and Fascist Party capitalized on mass unemployment and hardship in order to become the stronger party.  </a:t>
            </a:r>
          </a:p>
          <a:p>
            <a:r>
              <a:rPr lang="en-US" sz="1600" dirty="0" smtClean="0"/>
              <a:t>Mussolini organized members of his Fascist Party into armed squads known as Black Shirts.  They beat up opponents and broke strikes.</a:t>
            </a:r>
          </a:p>
          <a:p>
            <a:r>
              <a:rPr lang="en-US" sz="1600" dirty="0" smtClean="0"/>
              <a:t>Government was too weak to solve the problems of Italy, let alone the violence of the Black Shirts.</a:t>
            </a:r>
          </a:p>
          <a:p>
            <a:r>
              <a:rPr lang="en-US" sz="1600" dirty="0" smtClean="0"/>
              <a:t>In August 1922, the trade unions called a general strike to protest the rise of fascism.  Mussolini’s forces smashed their efforts.  </a:t>
            </a:r>
          </a:p>
        </p:txBody>
      </p:sp>
      <p:pic>
        <p:nvPicPr>
          <p:cNvPr id="7" name="Picture 2" descr="C:\Users\hahecht\Desktop\mussolini-leading-militia-politicos-and-black-shirts-in-his-march-on-rome-the-birth-of-fascism.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47639"/>
            <a:ext cx="4038600" cy="3031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805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Fascist_Italy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4" y="304800"/>
            <a:ext cx="9230992"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Benito Mussolini</a:t>
            </a:r>
            <a:endParaRPr lang="en-US" dirty="0"/>
          </a:p>
        </p:txBody>
      </p:sp>
      <p:sp>
        <p:nvSpPr>
          <p:cNvPr id="3" name="Content Placeholder 2"/>
          <p:cNvSpPr>
            <a:spLocks noGrp="1"/>
          </p:cNvSpPr>
          <p:nvPr>
            <p:ph sz="half" idx="1"/>
          </p:nvPr>
        </p:nvSpPr>
        <p:spPr>
          <a:xfrm>
            <a:off x="144" y="1219200"/>
            <a:ext cx="4495656" cy="5638800"/>
          </a:xfrm>
        </p:spPr>
        <p:txBody>
          <a:bodyPr>
            <a:normAutofit/>
          </a:bodyPr>
          <a:lstStyle/>
          <a:p>
            <a:pPr marL="0" indent="0">
              <a:buNone/>
            </a:pPr>
            <a:r>
              <a:rPr lang="en-US" dirty="0" smtClean="0"/>
              <a:t>The Path to Power</a:t>
            </a:r>
          </a:p>
          <a:p>
            <a:r>
              <a:rPr lang="en-US" sz="1600" dirty="0" smtClean="0"/>
              <a:t>Both the Socialist and Fascist Party capitalized on mass unemployment and hardship in order to become the stronger party.  </a:t>
            </a:r>
          </a:p>
          <a:p>
            <a:r>
              <a:rPr lang="en-US" sz="1600" dirty="0" smtClean="0"/>
              <a:t>Mussolini organized members of his Fascist Party into armed squads known as Black Shirts.  They beat up opponents and broke strikes.</a:t>
            </a:r>
          </a:p>
          <a:p>
            <a:r>
              <a:rPr lang="en-US" sz="1600" dirty="0" smtClean="0"/>
              <a:t>Government was too weak to solve the problems of Italy, let alone the violence of the Black Shirts.</a:t>
            </a:r>
          </a:p>
          <a:p>
            <a:r>
              <a:rPr lang="en-US" sz="1600" dirty="0" smtClean="0"/>
              <a:t>In August 1922, the trade unions called a general strike to protest the rise of fascism.  Mussolini’s forces smashed their efforts.  </a:t>
            </a:r>
          </a:p>
          <a:p>
            <a:r>
              <a:rPr lang="en-US" sz="1600" dirty="0" smtClean="0"/>
              <a:t>Impressed, King Victor Emanuel III invited Mussolini to form a new government.</a:t>
            </a:r>
          </a:p>
        </p:txBody>
      </p:sp>
      <p:pic>
        <p:nvPicPr>
          <p:cNvPr id="7" name="Picture 2" descr="C:\Users\hahecht\Desktop\SuperStock_4220-83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674679"/>
            <a:ext cx="4038600" cy="237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805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Fascist_Italy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4" y="304800"/>
            <a:ext cx="9230992"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Benito Mussolini</a:t>
            </a:r>
            <a:endParaRPr lang="en-US" dirty="0"/>
          </a:p>
        </p:txBody>
      </p:sp>
      <p:sp>
        <p:nvSpPr>
          <p:cNvPr id="3" name="Content Placeholder 2"/>
          <p:cNvSpPr>
            <a:spLocks noGrp="1"/>
          </p:cNvSpPr>
          <p:nvPr>
            <p:ph sz="half" idx="1"/>
          </p:nvPr>
        </p:nvSpPr>
        <p:spPr>
          <a:xfrm>
            <a:off x="144" y="1219200"/>
            <a:ext cx="4495656" cy="5638800"/>
          </a:xfrm>
        </p:spPr>
        <p:txBody>
          <a:bodyPr>
            <a:normAutofit/>
          </a:bodyPr>
          <a:lstStyle/>
          <a:p>
            <a:pPr marL="0" indent="0">
              <a:buNone/>
            </a:pPr>
            <a:r>
              <a:rPr lang="en-US" dirty="0" smtClean="0"/>
              <a:t>The Path to Power</a:t>
            </a:r>
          </a:p>
          <a:p>
            <a:r>
              <a:rPr lang="en-US" sz="1600" dirty="0" smtClean="0"/>
              <a:t>Both the Socialist and Fascist Party capitalized on mass unemployment and hardship in order to become the stronger party.  </a:t>
            </a:r>
          </a:p>
          <a:p>
            <a:r>
              <a:rPr lang="en-US" sz="1600" dirty="0" smtClean="0"/>
              <a:t>Mussolini organized members of his Fascist Party into armed squads known as Black Shirts.  They beat up opponents and broke strikes.</a:t>
            </a:r>
          </a:p>
          <a:p>
            <a:r>
              <a:rPr lang="en-US" sz="1600" dirty="0" smtClean="0"/>
              <a:t>Government was too weak to solve the problems of Italy, let alone the violence of the Black Shirts.</a:t>
            </a:r>
          </a:p>
          <a:p>
            <a:r>
              <a:rPr lang="en-US" sz="1600" dirty="0" smtClean="0"/>
              <a:t>In August 1922, the trade unions called a general strike to protest the rise of fascism.  Mussolini’s forces smashed their efforts.  </a:t>
            </a:r>
          </a:p>
          <a:p>
            <a:r>
              <a:rPr lang="en-US" sz="1600" dirty="0" smtClean="0"/>
              <a:t>Impressed, King Victor Emanuel III invited Mussolini to form a new government.</a:t>
            </a:r>
          </a:p>
          <a:p>
            <a:r>
              <a:rPr lang="en-US" sz="1600" dirty="0" smtClean="0"/>
              <a:t>The fascist remained a distinct minority in Italy, but by gaining control of the central government they could place their members and allies in positions of power.</a:t>
            </a:r>
            <a:endParaRPr lang="en-US" sz="1600" dirty="0"/>
          </a:p>
        </p:txBody>
      </p:sp>
      <p:pic>
        <p:nvPicPr>
          <p:cNvPr id="7" name="Picture 2" descr="C:\Users\hahecht\Desktop\Mussolini.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51229" y="2514600"/>
            <a:ext cx="4207677"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805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hecht\Desktop\Fascist_Italy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4" y="304800"/>
            <a:ext cx="9230992"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Benito Mussolini</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pPr marL="0" indent="0">
              <a:buNone/>
            </a:pPr>
            <a:r>
              <a:rPr lang="en-US" dirty="0" smtClean="0"/>
              <a:t>The Fascist State</a:t>
            </a:r>
          </a:p>
          <a:p>
            <a:r>
              <a:rPr lang="en-US" dirty="0" smtClean="0"/>
              <a:t>Elements of Fascism</a:t>
            </a:r>
          </a:p>
          <a:p>
            <a:pPr lvl="1"/>
            <a:r>
              <a:rPr lang="en-US" dirty="0" smtClean="0"/>
              <a:t>Extreme Nationalism:  an emphasis on the greatness of a nation, with the implication that one’s own nation is superior to others.</a:t>
            </a:r>
          </a:p>
          <a:p>
            <a:pPr lvl="1"/>
            <a:r>
              <a:rPr lang="en-US" dirty="0" smtClean="0"/>
              <a:t>Totalitarian Government:  government attempt to control and organize complete way of life.  The state was more important than the individual.</a:t>
            </a:r>
          </a:p>
          <a:p>
            <a:pPr lvl="1"/>
            <a:r>
              <a:rPr lang="en-US" dirty="0" smtClean="0"/>
              <a:t>One-Party State:  there was no place for democracy.  Only one party – the fascist party.</a:t>
            </a:r>
          </a:p>
          <a:p>
            <a:pPr lvl="1"/>
            <a:r>
              <a:rPr lang="en-US" dirty="0" smtClean="0"/>
              <a:t>Economic self-sufficiency (autarchy):  important in developing the greatness of the state.</a:t>
            </a:r>
          </a:p>
          <a:p>
            <a:pPr lvl="1"/>
            <a:r>
              <a:rPr lang="en-US" dirty="0" smtClean="0"/>
              <a:t>Military strength and Violence:  “Peace is absurd; fascism does not believe in it.”</a:t>
            </a:r>
            <a:endParaRPr lang="en-US" dirty="0"/>
          </a:p>
        </p:txBody>
      </p:sp>
    </p:spTree>
    <p:extLst>
      <p:ext uri="{BB962C8B-B14F-4D97-AF65-F5344CB8AC3E}">
        <p14:creationId xmlns:p14="http://schemas.microsoft.com/office/powerpoint/2010/main" val="42697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Fascist_Italy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4" y="304800"/>
            <a:ext cx="9230992"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Benito Mussolini</a:t>
            </a:r>
            <a:endParaRPr lang="en-US" dirty="0"/>
          </a:p>
        </p:txBody>
      </p:sp>
      <p:sp>
        <p:nvSpPr>
          <p:cNvPr id="3" name="Content Placeholder 2"/>
          <p:cNvSpPr>
            <a:spLocks noGrp="1"/>
          </p:cNvSpPr>
          <p:nvPr>
            <p:ph sz="half" idx="1"/>
          </p:nvPr>
        </p:nvSpPr>
        <p:spPr>
          <a:xfrm>
            <a:off x="144" y="1600200"/>
            <a:ext cx="4495656" cy="5105400"/>
          </a:xfrm>
        </p:spPr>
        <p:txBody>
          <a:bodyPr>
            <a:normAutofit/>
          </a:bodyPr>
          <a:lstStyle/>
          <a:p>
            <a:pPr marL="0" indent="0">
              <a:buNone/>
            </a:pPr>
            <a:r>
              <a:rPr lang="en-US" dirty="0" smtClean="0"/>
              <a:t>Ethiopia</a:t>
            </a:r>
          </a:p>
          <a:p>
            <a:r>
              <a:rPr lang="en-US" sz="2000" dirty="0" smtClean="0"/>
              <a:t>Most of Africa had already been claimed… Ethiopia was one of only two African states that survived the scramble for Africa.</a:t>
            </a:r>
          </a:p>
        </p:txBody>
      </p:sp>
      <p:pic>
        <p:nvPicPr>
          <p:cNvPr id="7" name="Picture 2" descr="C:\Users\hahecht\Desktop\ColonialAfrica.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00601" y="1735043"/>
            <a:ext cx="4159860" cy="4741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411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Fascist_Italy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4" y="304800"/>
            <a:ext cx="9230992"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Benito Mussolini</a:t>
            </a:r>
            <a:endParaRPr lang="en-US" dirty="0"/>
          </a:p>
        </p:txBody>
      </p:sp>
      <p:sp>
        <p:nvSpPr>
          <p:cNvPr id="3" name="Content Placeholder 2"/>
          <p:cNvSpPr>
            <a:spLocks noGrp="1"/>
          </p:cNvSpPr>
          <p:nvPr>
            <p:ph sz="half" idx="1"/>
          </p:nvPr>
        </p:nvSpPr>
        <p:spPr>
          <a:xfrm>
            <a:off x="144" y="1600200"/>
            <a:ext cx="4495656" cy="5105400"/>
          </a:xfrm>
        </p:spPr>
        <p:txBody>
          <a:bodyPr>
            <a:normAutofit/>
          </a:bodyPr>
          <a:lstStyle/>
          <a:p>
            <a:pPr marL="0" indent="0">
              <a:buNone/>
            </a:pPr>
            <a:r>
              <a:rPr lang="en-US" dirty="0" smtClean="0"/>
              <a:t>Ethiopia</a:t>
            </a:r>
          </a:p>
          <a:p>
            <a:r>
              <a:rPr lang="en-US" sz="2000" dirty="0" smtClean="0"/>
              <a:t>Most of Africa had already been claimed… Ethiopia was one of only two African states that survived the scramble for Africa.</a:t>
            </a:r>
          </a:p>
          <a:p>
            <a:r>
              <a:rPr lang="en-US" sz="2000" dirty="0" smtClean="0"/>
              <a:t>Ethiopia’s emperor was Haile Selassie.</a:t>
            </a:r>
          </a:p>
        </p:txBody>
      </p:sp>
      <p:pic>
        <p:nvPicPr>
          <p:cNvPr id="7" name="Picture 2" descr="C:\Users\hahecht\Desktop\polls_haile_selassie_mil_3757_868767_poll_xlarg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66967" y="2209800"/>
            <a:ext cx="4517764" cy="3733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373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Fascist_Italy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4" y="304800"/>
            <a:ext cx="9230992"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Benito Mussolini</a:t>
            </a:r>
            <a:endParaRPr lang="en-US" dirty="0"/>
          </a:p>
        </p:txBody>
      </p:sp>
      <p:sp>
        <p:nvSpPr>
          <p:cNvPr id="3" name="Content Placeholder 2"/>
          <p:cNvSpPr>
            <a:spLocks noGrp="1"/>
          </p:cNvSpPr>
          <p:nvPr>
            <p:ph sz="half" idx="1"/>
          </p:nvPr>
        </p:nvSpPr>
        <p:spPr>
          <a:xfrm>
            <a:off x="144" y="1600200"/>
            <a:ext cx="4495656" cy="5105400"/>
          </a:xfrm>
        </p:spPr>
        <p:txBody>
          <a:bodyPr>
            <a:normAutofit/>
          </a:bodyPr>
          <a:lstStyle/>
          <a:p>
            <a:pPr marL="0" indent="0">
              <a:buNone/>
            </a:pPr>
            <a:r>
              <a:rPr lang="en-US" dirty="0" smtClean="0"/>
              <a:t>Ethiopia</a:t>
            </a:r>
          </a:p>
          <a:p>
            <a:r>
              <a:rPr lang="en-US" sz="2000" dirty="0" smtClean="0"/>
              <a:t>Most of Africa had already been claimed… Ethiopia was one of only two African states that survived the scramble for Africa.</a:t>
            </a:r>
          </a:p>
          <a:p>
            <a:r>
              <a:rPr lang="en-US" sz="2000" dirty="0" smtClean="0"/>
              <a:t>Ethiopia’s emperor was Haile Selassie.</a:t>
            </a:r>
          </a:p>
          <a:p>
            <a:r>
              <a:rPr lang="en-US" sz="2000" dirty="0" smtClean="0"/>
              <a:t>1934, Mussolini invaded Ethiopia.  Used bombs, mustard gas, and tanks…</a:t>
            </a:r>
          </a:p>
          <a:p>
            <a:r>
              <a:rPr lang="en-US" sz="2000" dirty="0" smtClean="0"/>
              <a:t>League of Nations useless.  Sanctions a failure.</a:t>
            </a:r>
          </a:p>
        </p:txBody>
      </p:sp>
      <p:pic>
        <p:nvPicPr>
          <p:cNvPr id="7" name="Picture 2" descr="C:\Users\hahecht\Desktop\300px-AO-Etiopia-1936-A-artiglieria-nel-Tembie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38320" y="2362200"/>
            <a:ext cx="4639902"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37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Fascist_Italy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4" y="304800"/>
            <a:ext cx="9230992"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Benito Mussolini</a:t>
            </a:r>
            <a:endParaRPr lang="en-US" dirty="0"/>
          </a:p>
        </p:txBody>
      </p:sp>
      <p:sp>
        <p:nvSpPr>
          <p:cNvPr id="3" name="Content Placeholder 2"/>
          <p:cNvSpPr>
            <a:spLocks noGrp="1"/>
          </p:cNvSpPr>
          <p:nvPr>
            <p:ph sz="half" idx="1"/>
          </p:nvPr>
        </p:nvSpPr>
        <p:spPr>
          <a:xfrm>
            <a:off x="144" y="1600200"/>
            <a:ext cx="4495656" cy="5105400"/>
          </a:xfrm>
        </p:spPr>
        <p:txBody>
          <a:bodyPr>
            <a:normAutofit/>
          </a:bodyPr>
          <a:lstStyle/>
          <a:p>
            <a:pPr marL="0" indent="0">
              <a:buNone/>
            </a:pPr>
            <a:r>
              <a:rPr lang="en-US" dirty="0" smtClean="0"/>
              <a:t>Ethiopia</a:t>
            </a:r>
          </a:p>
          <a:p>
            <a:r>
              <a:rPr lang="en-US" sz="2000" dirty="0" smtClean="0"/>
              <a:t>Most of Africa had already been claimed… Ethiopia was one of only two African states that survived the scramble for Africa.</a:t>
            </a:r>
          </a:p>
          <a:p>
            <a:r>
              <a:rPr lang="en-US" sz="2000" dirty="0" smtClean="0"/>
              <a:t>Ethiopia’s emperor was Haile Selassie.</a:t>
            </a:r>
          </a:p>
          <a:p>
            <a:r>
              <a:rPr lang="en-US" sz="2000" dirty="0" smtClean="0"/>
              <a:t>1934, Mussolini invaded Ethiopia.  Used bombs, mustard gas, and tanks…</a:t>
            </a:r>
          </a:p>
          <a:p>
            <a:r>
              <a:rPr lang="en-US" sz="2000" dirty="0" smtClean="0"/>
              <a:t>League of Nations useless.  Sanctions a failure.  (Significance!!)</a:t>
            </a:r>
          </a:p>
          <a:p>
            <a:r>
              <a:rPr lang="en-US" sz="2000" dirty="0" smtClean="0"/>
              <a:t>By 1936, Italy controlled Ethiopia.  Selassie was exiled to Britain.</a:t>
            </a:r>
            <a:endParaRPr lang="en-US" sz="2000" dirty="0"/>
          </a:p>
        </p:txBody>
      </p:sp>
      <p:pic>
        <p:nvPicPr>
          <p:cNvPr id="7" name="Picture 2" descr="C:\Users\hahecht\Desktop\Italian-troops-surrender-Ethiopia.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06464"/>
            <a:ext cx="4038600" cy="271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373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rmAutofit fontScale="90000"/>
          </a:bodyPr>
          <a:lstStyle/>
          <a:p>
            <a:r>
              <a:rPr lang="en-US" dirty="0" smtClean="0"/>
              <a:t>Objective:</a:t>
            </a:r>
            <a:br>
              <a:rPr lang="en-US" dirty="0" smtClean="0"/>
            </a:br>
            <a:r>
              <a:rPr lang="en-US" b="1" dirty="0" smtClean="0"/>
              <a:t>Mussolini’s Italy and Imperial Japan</a:t>
            </a:r>
            <a:endParaRPr lang="en-US" dirty="0"/>
          </a:p>
        </p:txBody>
      </p:sp>
      <p:sp>
        <p:nvSpPr>
          <p:cNvPr id="3" name="Subtitle 2"/>
          <p:cNvSpPr>
            <a:spLocks noGrp="1"/>
          </p:cNvSpPr>
          <p:nvPr>
            <p:ph type="subTitle" idx="1"/>
          </p:nvPr>
        </p:nvSpPr>
        <p:spPr>
          <a:xfrm>
            <a:off x="304800" y="2209800"/>
            <a:ext cx="8534400" cy="4191000"/>
          </a:xfrm>
        </p:spPr>
        <p:txBody>
          <a:bodyPr>
            <a:normAutofit/>
          </a:bodyPr>
          <a:lstStyle/>
          <a:p>
            <a:r>
              <a:rPr lang="en-US" b="1" dirty="0" smtClean="0">
                <a:solidFill>
                  <a:schemeClr val="tx1"/>
                </a:solidFill>
              </a:rPr>
              <a:t>WHII.11c</a:t>
            </a:r>
          </a:p>
          <a:p>
            <a:r>
              <a:rPr lang="en-US" dirty="0" smtClean="0">
                <a:solidFill>
                  <a:schemeClr val="tx1"/>
                </a:solidFill>
              </a:rPr>
              <a:t>TSWDK of the political, economic, social, and cultural developments during the Interwar Period by examining events related to the rise, aggression, and human costs of dictatorial regimes in Italy and Japan, and by identifying their major leaders, i.e. Benito Mussolini, Hirohito, and Hideki </a:t>
            </a:r>
            <a:r>
              <a:rPr lang="en-US" dirty="0" err="1" smtClean="0">
                <a:solidFill>
                  <a:schemeClr val="tx1"/>
                </a:solidFill>
              </a:rPr>
              <a:t>Tojo</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770697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hecht\Desktop\Fascist_Italy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4" y="304800"/>
            <a:ext cx="9230992"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Benito Mussolini</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Legacy</a:t>
            </a:r>
          </a:p>
          <a:p>
            <a:r>
              <a:rPr lang="en-US" dirty="0" smtClean="0"/>
              <a:t>Mussolini instituted great programs, including slum clearance, rural modernization, and campaigns against illiteracy.</a:t>
            </a:r>
          </a:p>
          <a:p>
            <a:r>
              <a:rPr lang="en-US" dirty="0" smtClean="0"/>
              <a:t>But these were outweighed by the ruinous war with Ethiopia, excessive military spending, and special benefits to large landowners and industrialists.</a:t>
            </a:r>
          </a:p>
          <a:p>
            <a:r>
              <a:rPr lang="en-US" dirty="0" smtClean="0"/>
              <a:t>Mussolini’s fascist ideology was built on the cult of the leader, </a:t>
            </a:r>
            <a:r>
              <a:rPr lang="en-US" i="1" dirty="0" smtClean="0"/>
              <a:t>Il Duce</a:t>
            </a:r>
            <a:r>
              <a:rPr lang="en-US" dirty="0" smtClean="0"/>
              <a:t> (“the Great Man”) and the all-powerful state.  Mussolini’s charisma held the movement together.</a:t>
            </a:r>
            <a:endParaRPr lang="en-US" dirty="0"/>
          </a:p>
        </p:txBody>
      </p:sp>
    </p:spTree>
    <p:extLst>
      <p:ext uri="{BB962C8B-B14F-4D97-AF65-F5344CB8AC3E}">
        <p14:creationId xmlns:p14="http://schemas.microsoft.com/office/powerpoint/2010/main" val="188402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8" descr="C:\Users\hahecht\Desktop\Imperiar_fr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Post-War Japan</a:t>
            </a:r>
            <a:endParaRPr lang="en-US" dirty="0"/>
          </a:p>
        </p:txBody>
      </p:sp>
      <p:sp>
        <p:nvSpPr>
          <p:cNvPr id="3" name="Content Placeholder 2"/>
          <p:cNvSpPr>
            <a:spLocks noGrp="1"/>
          </p:cNvSpPr>
          <p:nvPr>
            <p:ph sz="half" idx="1"/>
          </p:nvPr>
        </p:nvSpPr>
        <p:spPr/>
        <p:txBody>
          <a:bodyPr/>
          <a:lstStyle/>
          <a:p>
            <a:pPr marL="0" indent="0">
              <a:buNone/>
            </a:pPr>
            <a:r>
              <a:rPr lang="en-US" dirty="0" smtClean="0"/>
              <a:t>Militarism</a:t>
            </a:r>
          </a:p>
          <a:p>
            <a:r>
              <a:rPr lang="en-US" dirty="0" smtClean="0"/>
              <a:t>The ideology that the imperial government should dominate the political and social life of the nation, and that the strength of the military is equal to the strength of a nation.</a:t>
            </a:r>
            <a:endParaRPr lang="en-US" dirty="0"/>
          </a:p>
        </p:txBody>
      </p:sp>
      <p:pic>
        <p:nvPicPr>
          <p:cNvPr id="7" name="Picture 2" descr="C:\Users\hahecht\Desktop\Militarism.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72938"/>
            <a:ext cx="4038600" cy="298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41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C:\Users\hahecht\Desktop\Imperiar_fr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Post-War Japan</a:t>
            </a:r>
            <a:endParaRPr lang="en-US" dirty="0"/>
          </a:p>
        </p:txBody>
      </p:sp>
      <p:sp>
        <p:nvSpPr>
          <p:cNvPr id="3" name="Content Placeholder 2"/>
          <p:cNvSpPr>
            <a:spLocks noGrp="1"/>
          </p:cNvSpPr>
          <p:nvPr>
            <p:ph sz="half" idx="1"/>
          </p:nvPr>
        </p:nvSpPr>
        <p:spPr/>
        <p:txBody>
          <a:bodyPr/>
          <a:lstStyle/>
          <a:p>
            <a:pPr marL="0" indent="0">
              <a:buNone/>
            </a:pPr>
            <a:r>
              <a:rPr lang="en-US" dirty="0" smtClean="0"/>
              <a:t>Economic Prosperity</a:t>
            </a:r>
          </a:p>
          <a:p>
            <a:r>
              <a:rPr lang="en-US" dirty="0" smtClean="0"/>
              <a:t>In the 1920s, Japan built thousands of factories that turned out products enabling Japan to claim a major share of the world textile market.</a:t>
            </a:r>
          </a:p>
        </p:txBody>
      </p:sp>
      <p:pic>
        <p:nvPicPr>
          <p:cNvPr id="7" name="Picture 2" descr="C:\Users\hahecht\Desktop\d2356cef6e56076ab7a5ef4301295e07_1M.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63851"/>
            <a:ext cx="4038600" cy="299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56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C:\Users\hahecht\Desktop\Imperiar_fr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Post-War Japan</a:t>
            </a:r>
            <a:endParaRPr lang="en-US" dirty="0"/>
          </a:p>
        </p:txBody>
      </p:sp>
      <p:sp>
        <p:nvSpPr>
          <p:cNvPr id="3" name="Content Placeholder 2"/>
          <p:cNvSpPr>
            <a:spLocks noGrp="1"/>
          </p:cNvSpPr>
          <p:nvPr>
            <p:ph sz="half" idx="1"/>
          </p:nvPr>
        </p:nvSpPr>
        <p:spPr>
          <a:xfrm>
            <a:off x="144" y="1219200"/>
            <a:ext cx="4495656" cy="5638800"/>
          </a:xfrm>
        </p:spPr>
        <p:txBody>
          <a:bodyPr>
            <a:normAutofit/>
          </a:bodyPr>
          <a:lstStyle/>
          <a:p>
            <a:pPr marL="0" indent="0">
              <a:buNone/>
            </a:pPr>
            <a:r>
              <a:rPr lang="en-US" sz="2400" dirty="0" smtClean="0"/>
              <a:t>Population Explosion</a:t>
            </a:r>
          </a:p>
          <a:p>
            <a:r>
              <a:rPr lang="en-US" sz="2000" dirty="0" smtClean="0"/>
              <a:t>1920 – more than 55 million</a:t>
            </a:r>
          </a:p>
          <a:p>
            <a:r>
              <a:rPr lang="en-US" sz="2000" dirty="0" smtClean="0"/>
              <a:t>1931 – 65 million, crowded into a land area smaller than the state of CA.</a:t>
            </a:r>
          </a:p>
          <a:p>
            <a:r>
              <a:rPr lang="en-US" sz="2000" dirty="0" smtClean="0"/>
              <a:t>By 1932 a million people were being added each year.</a:t>
            </a:r>
          </a:p>
        </p:txBody>
      </p:sp>
      <p:pic>
        <p:nvPicPr>
          <p:cNvPr id="7" name="Picture 2" descr="C:\Users\hahecht\Desktop\Watching-war-from-ShanghaiBund.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718258"/>
            <a:ext cx="4038600" cy="2289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56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C:\Users\hahecht\Desktop\Imperiar_fr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Post-War Japan</a:t>
            </a:r>
            <a:endParaRPr lang="en-US" dirty="0"/>
          </a:p>
        </p:txBody>
      </p:sp>
      <p:sp>
        <p:nvSpPr>
          <p:cNvPr id="3" name="Content Placeholder 2"/>
          <p:cNvSpPr>
            <a:spLocks noGrp="1"/>
          </p:cNvSpPr>
          <p:nvPr>
            <p:ph sz="half" idx="1"/>
          </p:nvPr>
        </p:nvSpPr>
        <p:spPr>
          <a:xfrm>
            <a:off x="144" y="1219200"/>
            <a:ext cx="4495656" cy="5638800"/>
          </a:xfrm>
        </p:spPr>
        <p:txBody>
          <a:bodyPr>
            <a:normAutofit fontScale="92500"/>
          </a:bodyPr>
          <a:lstStyle/>
          <a:p>
            <a:pPr marL="0" indent="0">
              <a:buNone/>
            </a:pPr>
            <a:r>
              <a:rPr lang="en-US" sz="2600" dirty="0" smtClean="0"/>
              <a:t>Population Explosion</a:t>
            </a:r>
          </a:p>
          <a:p>
            <a:r>
              <a:rPr lang="en-US" sz="2200" dirty="0" smtClean="0"/>
              <a:t>1920 – more than 55 million</a:t>
            </a:r>
          </a:p>
          <a:p>
            <a:r>
              <a:rPr lang="en-US" sz="2200" dirty="0" smtClean="0"/>
              <a:t>1931 – 65 million, crowded into a land area smaller than the state of CA.</a:t>
            </a:r>
          </a:p>
          <a:p>
            <a:r>
              <a:rPr lang="en-US" sz="2200" dirty="0" smtClean="0"/>
              <a:t>By 1932 a million people were being added each year.</a:t>
            </a:r>
          </a:p>
          <a:p>
            <a:r>
              <a:rPr lang="en-US" sz="2200" dirty="0" smtClean="0"/>
              <a:t>Japan had been paying its way by expanding exports. </a:t>
            </a:r>
          </a:p>
          <a:p>
            <a:r>
              <a:rPr lang="en-US" sz="2200" dirty="0" smtClean="0"/>
              <a:t>But between 1929 and 1931 the effects of the Great Depression cut export trade in half.</a:t>
            </a:r>
          </a:p>
          <a:p>
            <a:r>
              <a:rPr lang="en-US" sz="2200" dirty="0" smtClean="0"/>
              <a:t>Unemployment soared, leading to wage cuts, and strikes.  </a:t>
            </a:r>
          </a:p>
          <a:p>
            <a:r>
              <a:rPr lang="en-US" sz="2200" dirty="0" smtClean="0"/>
              <a:t>Many workers wanted to return to the traditional ways, while others wanted to dominate Asia…</a:t>
            </a:r>
            <a:endParaRPr lang="en-US" sz="2200" dirty="0"/>
          </a:p>
        </p:txBody>
      </p:sp>
      <p:pic>
        <p:nvPicPr>
          <p:cNvPr id="7" name="Picture 2" descr="C:\Users\hahecht\Desktop\meiji_00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861609"/>
            <a:ext cx="4038600" cy="2003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49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Users\hahecht\Desktop\Imperiar_fr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Post-War Japan</a:t>
            </a:r>
            <a:endParaRPr lang="en-US" dirty="0"/>
          </a:p>
        </p:txBody>
      </p:sp>
      <p:sp>
        <p:nvSpPr>
          <p:cNvPr id="3" name="Content Placeholder 2"/>
          <p:cNvSpPr>
            <a:spLocks noGrp="1"/>
          </p:cNvSpPr>
          <p:nvPr>
            <p:ph sz="half" idx="1"/>
          </p:nvPr>
        </p:nvSpPr>
        <p:spPr>
          <a:xfrm>
            <a:off x="0" y="1143000"/>
            <a:ext cx="4495800" cy="5715000"/>
          </a:xfrm>
        </p:spPr>
        <p:txBody>
          <a:bodyPr>
            <a:normAutofit/>
          </a:bodyPr>
          <a:lstStyle/>
          <a:p>
            <a:pPr marL="0" indent="0">
              <a:buNone/>
            </a:pPr>
            <a:r>
              <a:rPr lang="en-US" dirty="0" smtClean="0"/>
              <a:t>China and Beyond</a:t>
            </a:r>
          </a:p>
          <a:p>
            <a:r>
              <a:rPr lang="en-US" sz="2400" dirty="0" smtClean="0"/>
              <a:t>Militants pushed for the seizure of some territories on the mainland Asia, such as Korea.</a:t>
            </a:r>
          </a:p>
        </p:txBody>
      </p:sp>
      <p:pic>
        <p:nvPicPr>
          <p:cNvPr id="8" name="Picture 2" descr="C:\Users\hahecht\Desktop\JapArmy.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21462" y="2286000"/>
            <a:ext cx="4340607"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566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Users\hahecht\Desktop\Imperiar_fr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Post-War Japan</a:t>
            </a:r>
            <a:endParaRPr lang="en-US" dirty="0"/>
          </a:p>
        </p:txBody>
      </p:sp>
      <p:sp>
        <p:nvSpPr>
          <p:cNvPr id="3" name="Content Placeholder 2"/>
          <p:cNvSpPr>
            <a:spLocks noGrp="1"/>
          </p:cNvSpPr>
          <p:nvPr>
            <p:ph sz="half" idx="1"/>
          </p:nvPr>
        </p:nvSpPr>
        <p:spPr>
          <a:xfrm>
            <a:off x="0" y="1143000"/>
            <a:ext cx="4495800" cy="5715000"/>
          </a:xfrm>
        </p:spPr>
        <p:txBody>
          <a:bodyPr>
            <a:normAutofit/>
          </a:bodyPr>
          <a:lstStyle/>
          <a:p>
            <a:pPr marL="0" indent="0">
              <a:buNone/>
            </a:pPr>
            <a:r>
              <a:rPr lang="en-US" dirty="0" smtClean="0"/>
              <a:t>China and Beyond</a:t>
            </a:r>
          </a:p>
          <a:p>
            <a:r>
              <a:rPr lang="en-US" sz="2400" dirty="0" smtClean="0"/>
              <a:t>Militants pushed for the seizure of some territories on the mainland Asia, such as Korea.</a:t>
            </a:r>
          </a:p>
          <a:p>
            <a:r>
              <a:rPr lang="en-US" sz="2400" dirty="0" smtClean="0"/>
              <a:t>Japan looked to China to… </a:t>
            </a:r>
          </a:p>
          <a:p>
            <a:pPr lvl="1"/>
            <a:r>
              <a:rPr lang="en-US" sz="2000" dirty="0" smtClean="0"/>
              <a:t>gain resources for the economy </a:t>
            </a:r>
          </a:p>
          <a:p>
            <a:pPr lvl="1"/>
            <a:r>
              <a:rPr lang="en-US" sz="2000" dirty="0" smtClean="0"/>
              <a:t>living space for the population </a:t>
            </a:r>
          </a:p>
          <a:p>
            <a:pPr lvl="1"/>
            <a:r>
              <a:rPr lang="en-US" sz="2000" dirty="0" smtClean="0"/>
              <a:t>markets for Japanese goods </a:t>
            </a:r>
          </a:p>
          <a:p>
            <a:pPr lvl="1"/>
            <a:r>
              <a:rPr lang="en-US" sz="2000" dirty="0" smtClean="0"/>
              <a:t>cultural domination throughout Asia.</a:t>
            </a:r>
            <a:endParaRPr lang="en-US" sz="2000" dirty="0"/>
          </a:p>
        </p:txBody>
      </p:sp>
      <p:pic>
        <p:nvPicPr>
          <p:cNvPr id="9" name="Picture 2" descr="C:\Users\hahecht\Desktop\japanese-army.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473230"/>
            <a:ext cx="4038600" cy="2779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09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Users\hahecht\Desktop\Imperiar_fr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Hirohito and </a:t>
            </a:r>
            <a:r>
              <a:rPr lang="en-US" dirty="0" err="1" smtClean="0"/>
              <a:t>Tojo</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dirty="0" smtClean="0"/>
              <a:t>Hirohito</a:t>
            </a:r>
          </a:p>
          <a:p>
            <a:r>
              <a:rPr lang="en-US" dirty="0" smtClean="0"/>
              <a:t>Emperor of Japan 1926 until his death in 1989.</a:t>
            </a:r>
          </a:p>
          <a:p>
            <a:r>
              <a:rPr lang="en-US" dirty="0" smtClean="0"/>
              <a:t>At the start of his reign, Japan was already one of the great powers . – one of the four permanent members on the council of the League of Nations.</a:t>
            </a:r>
          </a:p>
        </p:txBody>
      </p:sp>
      <p:pic>
        <p:nvPicPr>
          <p:cNvPr id="7" name="Picture 2" descr="C:\Users\hahecht\Desktop\hirohito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05400" y="1554660"/>
            <a:ext cx="3382346" cy="4998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2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Users\hahecht\Desktop\Imperiar_fr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Hirohito and </a:t>
            </a:r>
            <a:r>
              <a:rPr lang="en-US" dirty="0" err="1" smtClean="0"/>
              <a:t>Tojo</a:t>
            </a:r>
            <a:endParaRPr lang="en-US" dirty="0"/>
          </a:p>
        </p:txBody>
      </p:sp>
      <p:sp>
        <p:nvSpPr>
          <p:cNvPr id="3" name="Content Placeholder 2"/>
          <p:cNvSpPr>
            <a:spLocks noGrp="1"/>
          </p:cNvSpPr>
          <p:nvPr>
            <p:ph sz="half" idx="1"/>
          </p:nvPr>
        </p:nvSpPr>
        <p:spPr/>
        <p:txBody>
          <a:bodyPr/>
          <a:lstStyle/>
          <a:p>
            <a:pPr marL="0" indent="0">
              <a:buNone/>
            </a:pPr>
            <a:r>
              <a:rPr lang="en-US" dirty="0" smtClean="0"/>
              <a:t>Hideki </a:t>
            </a:r>
            <a:r>
              <a:rPr lang="en-US" dirty="0" err="1" smtClean="0"/>
              <a:t>Tojo</a:t>
            </a:r>
            <a:endParaRPr lang="en-US" dirty="0" smtClean="0"/>
          </a:p>
          <a:p>
            <a:r>
              <a:rPr lang="en-US" dirty="0" smtClean="0"/>
              <a:t>General in the Japanese Imperial Army</a:t>
            </a:r>
          </a:p>
          <a:p>
            <a:r>
              <a:rPr lang="en-US" dirty="0" smtClean="0"/>
              <a:t>Played a leading role in the invasion of China</a:t>
            </a:r>
          </a:p>
          <a:p>
            <a:r>
              <a:rPr lang="en-US" dirty="0" smtClean="0"/>
              <a:t>(Eventually plans the attack on Pearl Harbor)</a:t>
            </a:r>
            <a:endParaRPr lang="en-US" dirty="0"/>
          </a:p>
        </p:txBody>
      </p:sp>
      <p:pic>
        <p:nvPicPr>
          <p:cNvPr id="7" name="Picture 2" descr="C:\Users\hahecht\Desktop\220px-Hideki_Tojo.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94063" y="1981200"/>
            <a:ext cx="328121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2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Users\hahecht\Desktop\Imperiar_fr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Manchuria and Nanking</a:t>
            </a:r>
            <a:endParaRPr lang="en-US" dirty="0"/>
          </a:p>
        </p:txBody>
      </p:sp>
      <p:sp>
        <p:nvSpPr>
          <p:cNvPr id="3" name="Content Placeholder 2"/>
          <p:cNvSpPr>
            <a:spLocks noGrp="1"/>
          </p:cNvSpPr>
          <p:nvPr>
            <p:ph sz="half" idx="1"/>
          </p:nvPr>
        </p:nvSpPr>
        <p:spPr>
          <a:xfrm>
            <a:off x="228600" y="1219200"/>
            <a:ext cx="4267200" cy="5410200"/>
          </a:xfrm>
        </p:spPr>
        <p:txBody>
          <a:bodyPr>
            <a:normAutofit/>
          </a:bodyPr>
          <a:lstStyle/>
          <a:p>
            <a:pPr marL="0" indent="0">
              <a:buNone/>
            </a:pPr>
            <a:r>
              <a:rPr lang="en-US" dirty="0" smtClean="0"/>
              <a:t>Japan Invades</a:t>
            </a:r>
          </a:p>
          <a:p>
            <a:r>
              <a:rPr lang="en-US" sz="2400" dirty="0" smtClean="0"/>
              <a:t>By 1931 Japanese investments in China were second only to those of Great Britain.</a:t>
            </a:r>
          </a:p>
        </p:txBody>
      </p:sp>
      <p:pic>
        <p:nvPicPr>
          <p:cNvPr id="7" name="Picture 2" descr="C:\Users\hahecht\Desktop\27d63e86925c7cbc64a7abb61bfa0106_1M.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446000"/>
            <a:ext cx="4038600" cy="283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28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Mussolini’s Italy and Imperial Japan</a:t>
            </a:r>
            <a:endParaRPr lang="en-US" dirty="0"/>
          </a:p>
        </p:txBody>
      </p:sp>
      <p:sp>
        <p:nvSpPr>
          <p:cNvPr id="3" name="Content Placeholder 2"/>
          <p:cNvSpPr>
            <a:spLocks noGrp="1"/>
          </p:cNvSpPr>
          <p:nvPr>
            <p:ph idx="1"/>
          </p:nvPr>
        </p:nvSpPr>
        <p:spPr/>
        <p:txBody>
          <a:bodyPr/>
          <a:lstStyle/>
          <a:p>
            <a:r>
              <a:rPr lang="en-US" dirty="0" smtClean="0"/>
              <a:t>Post-War Italy</a:t>
            </a:r>
          </a:p>
          <a:p>
            <a:r>
              <a:rPr lang="en-US" dirty="0" smtClean="0"/>
              <a:t>Benito Mussolini</a:t>
            </a:r>
          </a:p>
          <a:p>
            <a:r>
              <a:rPr lang="en-US" dirty="0" smtClean="0"/>
              <a:t>Post-War Japan</a:t>
            </a:r>
          </a:p>
          <a:p>
            <a:r>
              <a:rPr lang="en-US" dirty="0" smtClean="0"/>
              <a:t>Hirohito and </a:t>
            </a:r>
            <a:r>
              <a:rPr lang="en-US" dirty="0" err="1" smtClean="0"/>
              <a:t>Tojo</a:t>
            </a:r>
            <a:endParaRPr lang="en-US" dirty="0" smtClean="0"/>
          </a:p>
          <a:p>
            <a:r>
              <a:rPr lang="en-US" dirty="0" smtClean="0"/>
              <a:t>Manchuria and Nanking</a:t>
            </a:r>
            <a:endParaRPr lang="en-US" dirty="0"/>
          </a:p>
        </p:txBody>
      </p:sp>
    </p:spTree>
    <p:extLst>
      <p:ext uri="{BB962C8B-B14F-4D97-AF65-F5344CB8AC3E}">
        <p14:creationId xmlns:p14="http://schemas.microsoft.com/office/powerpoint/2010/main" val="2765104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Users\hahecht\Desktop\Imperiar_fr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Manchuria and Nanking</a:t>
            </a:r>
            <a:endParaRPr lang="en-US" dirty="0"/>
          </a:p>
        </p:txBody>
      </p:sp>
      <p:sp>
        <p:nvSpPr>
          <p:cNvPr id="3" name="Content Placeholder 2"/>
          <p:cNvSpPr>
            <a:spLocks noGrp="1"/>
          </p:cNvSpPr>
          <p:nvPr>
            <p:ph sz="half" idx="1"/>
          </p:nvPr>
        </p:nvSpPr>
        <p:spPr>
          <a:xfrm>
            <a:off x="228600" y="1219200"/>
            <a:ext cx="4267200" cy="5410200"/>
          </a:xfrm>
        </p:spPr>
        <p:txBody>
          <a:bodyPr>
            <a:normAutofit/>
          </a:bodyPr>
          <a:lstStyle/>
          <a:p>
            <a:pPr marL="0" indent="0">
              <a:buNone/>
            </a:pPr>
            <a:r>
              <a:rPr lang="en-US" dirty="0" smtClean="0"/>
              <a:t>Japan Invades</a:t>
            </a:r>
          </a:p>
          <a:p>
            <a:r>
              <a:rPr lang="en-US" sz="2400" dirty="0" smtClean="0"/>
              <a:t>By 1931 Japanese investments in China were second only to those of Great Britain.</a:t>
            </a:r>
          </a:p>
          <a:p>
            <a:r>
              <a:rPr lang="en-US" sz="2400" dirty="0" smtClean="0"/>
              <a:t>That same year, responding to perceived population pressures and resource needs, the Japanese military disregarded international treaties and opinions and attacked Manchuria (northeast China).</a:t>
            </a:r>
            <a:endParaRPr lang="en-US" sz="2400" dirty="0"/>
          </a:p>
        </p:txBody>
      </p:sp>
      <p:pic>
        <p:nvPicPr>
          <p:cNvPr id="7" name="Picture 2" descr="C:\Users\hahecht\Desktop\Japan%20invades%20Manchuria.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167967"/>
            <a:ext cx="4038600" cy="339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3176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Users\hahecht\Desktop\Imperiar_fr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Manchuria and Nanking</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dirty="0" smtClean="0"/>
              <a:t>League of Nation Responds (Significant!!)</a:t>
            </a:r>
          </a:p>
          <a:p>
            <a:r>
              <a:rPr lang="en-US" dirty="0" smtClean="0"/>
              <a:t>China appeals to the League</a:t>
            </a:r>
          </a:p>
          <a:p>
            <a:r>
              <a:rPr lang="en-US" dirty="0" smtClean="0"/>
              <a:t>League condemns aggression but did not do anything to stop Japan.</a:t>
            </a:r>
          </a:p>
          <a:p>
            <a:r>
              <a:rPr lang="en-US" dirty="0" smtClean="0"/>
              <a:t>Japan left as a member of the League.</a:t>
            </a:r>
            <a:endParaRPr lang="en-US" dirty="0"/>
          </a:p>
        </p:txBody>
      </p:sp>
      <p:pic>
        <p:nvPicPr>
          <p:cNvPr id="7" name="Picture 2" descr="C:\Users\hahecht\Desktop\6.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16981"/>
            <a:ext cx="4038600" cy="26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77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Users\hahecht\Desktop\Imperiar_fr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Manchuria and Nanking</a:t>
            </a:r>
            <a:endParaRPr lang="en-US" dirty="0"/>
          </a:p>
        </p:txBody>
      </p:sp>
      <p:sp>
        <p:nvSpPr>
          <p:cNvPr id="3" name="Content Placeholder 2"/>
          <p:cNvSpPr>
            <a:spLocks noGrp="1"/>
          </p:cNvSpPr>
          <p:nvPr>
            <p:ph sz="half" idx="1"/>
          </p:nvPr>
        </p:nvSpPr>
        <p:spPr>
          <a:xfrm>
            <a:off x="0" y="1600200"/>
            <a:ext cx="4495800" cy="5257800"/>
          </a:xfrm>
        </p:spPr>
        <p:txBody>
          <a:bodyPr>
            <a:normAutofit fontScale="92500"/>
          </a:bodyPr>
          <a:lstStyle/>
          <a:p>
            <a:pPr marL="0" indent="0">
              <a:buNone/>
            </a:pPr>
            <a:r>
              <a:rPr lang="en-US" dirty="0" smtClean="0"/>
              <a:t>“Rape of Nanking”</a:t>
            </a:r>
          </a:p>
          <a:p>
            <a:r>
              <a:rPr lang="en-US" sz="2600" dirty="0" smtClean="0"/>
              <a:t>In 1937 the Japanese advanced further into China… into the city of Nanking.</a:t>
            </a:r>
          </a:p>
          <a:p>
            <a:r>
              <a:rPr lang="en-US" sz="2600" dirty="0" smtClean="0"/>
              <a:t>Hundreds of thousands of Chinese civilians and disarmed soldiers were murdered by soldiers of the Imperial Japanese Army.</a:t>
            </a:r>
          </a:p>
          <a:p>
            <a:r>
              <a:rPr lang="en-US" sz="2600" dirty="0" smtClean="0"/>
              <a:t>Widespread rape and looting also occurred.</a:t>
            </a:r>
          </a:p>
          <a:p>
            <a:r>
              <a:rPr lang="en-US" sz="2600" dirty="0" smtClean="0"/>
              <a:t>An estimated 250,000 to 300,000 people were killed.</a:t>
            </a:r>
            <a:endParaRPr lang="en-US" sz="2600" dirty="0"/>
          </a:p>
        </p:txBody>
      </p:sp>
      <p:pic>
        <p:nvPicPr>
          <p:cNvPr id="7" name="Picture 2" descr="C:\Users\hahecht\Desktop\784_japan_nankingfoto_201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80514"/>
            <a:ext cx="4038600" cy="256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77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C:\Users\hahecht\Desktop\Imperiar_fr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Economic disruption following World War I led to unstable political conditions.  Worldwide depression in the 1930s provided opportunities for the rise of dictators in Italy and Japan.</a:t>
            </a:r>
          </a:p>
          <a:p>
            <a:r>
              <a:rPr lang="en-US" dirty="0" smtClean="0"/>
              <a:t>The Treaty of Versailles worsened economic and political conditions in Europe and led to the rise of totalitarian regime in Italy under Benito Mussolini.</a:t>
            </a:r>
          </a:p>
          <a:p>
            <a:pPr lvl="1"/>
            <a:r>
              <a:rPr lang="en-US" dirty="0" smtClean="0"/>
              <a:t>Rise of fascism</a:t>
            </a:r>
          </a:p>
          <a:p>
            <a:pPr lvl="1"/>
            <a:r>
              <a:rPr lang="en-US" dirty="0" smtClean="0"/>
              <a:t>Ambition to restore the glory of Rome</a:t>
            </a:r>
          </a:p>
          <a:p>
            <a:pPr lvl="1"/>
            <a:r>
              <a:rPr lang="en-US" dirty="0" smtClean="0"/>
              <a:t>Invasion of Ethiopia</a:t>
            </a:r>
          </a:p>
          <a:p>
            <a:r>
              <a:rPr lang="en-US" dirty="0" smtClean="0"/>
              <a:t>Japan emerged as a world power after World War I and conducted aggressive imperialistic policies in Asia under Hirohito and Hideki </a:t>
            </a:r>
            <a:r>
              <a:rPr lang="en-US" dirty="0" err="1" smtClean="0"/>
              <a:t>Tojo</a:t>
            </a:r>
            <a:r>
              <a:rPr lang="en-US" dirty="0" smtClean="0"/>
              <a:t>.</a:t>
            </a:r>
          </a:p>
          <a:p>
            <a:pPr lvl="1"/>
            <a:r>
              <a:rPr lang="en-US" dirty="0" smtClean="0"/>
              <a:t>Militarism</a:t>
            </a:r>
          </a:p>
          <a:p>
            <a:pPr lvl="1"/>
            <a:r>
              <a:rPr lang="en-US" dirty="0" smtClean="0"/>
              <a:t>Industrialization of Japan, leading to drive for raw materials</a:t>
            </a:r>
          </a:p>
          <a:p>
            <a:pPr lvl="1"/>
            <a:r>
              <a:rPr lang="en-US" dirty="0" smtClean="0"/>
              <a:t>Invasions of Korea, Manchuria, and the rest of China</a:t>
            </a:r>
          </a:p>
        </p:txBody>
      </p:sp>
    </p:spTree>
    <p:extLst>
      <p:ext uri="{BB962C8B-B14F-4D97-AF65-F5344CB8AC3E}">
        <p14:creationId xmlns:p14="http://schemas.microsoft.com/office/powerpoint/2010/main" val="331911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Users\hahecht\Desktop\Imperiar_fr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3141880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C:\Users\hahecht\Desktop\Imperiar_fr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732099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Users\hahecht\Desktop\Imperiar_fr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822939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Fascist_Italy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4" y="304800"/>
            <a:ext cx="9230992"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Post-War Italy</a:t>
            </a:r>
            <a:endParaRPr lang="en-US"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smtClean="0"/>
              <a:t>Expectations</a:t>
            </a:r>
          </a:p>
          <a:p>
            <a:r>
              <a:rPr lang="en-US" dirty="0" smtClean="0"/>
              <a:t>Italy entered the war on the Allied side in 1915</a:t>
            </a:r>
          </a:p>
          <a:p>
            <a:r>
              <a:rPr lang="en-US" dirty="0" smtClean="0"/>
              <a:t>Italy took part of the peace negotiations at Versailles, hoping to gain some territory</a:t>
            </a:r>
          </a:p>
          <a:p>
            <a:r>
              <a:rPr lang="en-US" dirty="0" smtClean="0"/>
              <a:t>The treaty left them with minor gains, not nearly enough, in their minds, to justify the deaths of 700,000 of their soldiers.</a:t>
            </a:r>
            <a:endParaRPr lang="en-US" dirty="0"/>
          </a:p>
        </p:txBody>
      </p:sp>
      <p:pic>
        <p:nvPicPr>
          <p:cNvPr id="7" name="Picture 2" descr="C:\Users\hahecht\Desktop\8c7c4c39a132e2a83c5f4d12f10d38c4_1M.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01589"/>
            <a:ext cx="4038600" cy="3123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3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Fascist_Italy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4" y="304800"/>
            <a:ext cx="9230992"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Post-War Italy</a:t>
            </a:r>
            <a:endParaRPr lang="en-US" dirty="0"/>
          </a:p>
        </p:txBody>
      </p:sp>
      <p:sp>
        <p:nvSpPr>
          <p:cNvPr id="3" name="Content Placeholder 2"/>
          <p:cNvSpPr>
            <a:spLocks noGrp="1"/>
          </p:cNvSpPr>
          <p:nvPr>
            <p:ph sz="half" idx="1"/>
          </p:nvPr>
        </p:nvSpPr>
        <p:spPr>
          <a:xfrm>
            <a:off x="457200" y="1600200"/>
            <a:ext cx="4038600" cy="5257800"/>
          </a:xfrm>
        </p:spPr>
        <p:txBody>
          <a:bodyPr>
            <a:normAutofit fontScale="62500" lnSpcReduction="20000"/>
          </a:bodyPr>
          <a:lstStyle/>
          <a:p>
            <a:pPr marL="0" indent="0">
              <a:buNone/>
            </a:pPr>
            <a:r>
              <a:rPr lang="en-US" dirty="0" smtClean="0"/>
              <a:t>Unrest</a:t>
            </a:r>
          </a:p>
          <a:p>
            <a:r>
              <a:rPr lang="en-US" dirty="0" smtClean="0"/>
              <a:t>Like everyone else, Italy suffered inflation and disrupted trade patterns.</a:t>
            </a:r>
          </a:p>
          <a:p>
            <a:r>
              <a:rPr lang="en-US" dirty="0" smtClean="0"/>
              <a:t>Not enough jobs for the returning soldiers.  </a:t>
            </a:r>
          </a:p>
          <a:p>
            <a:r>
              <a:rPr lang="en-US" dirty="0" smtClean="0"/>
              <a:t>Food was in short supply.</a:t>
            </a:r>
          </a:p>
          <a:p>
            <a:r>
              <a:rPr lang="en-US" dirty="0" smtClean="0"/>
              <a:t>In some cities residents refused to pay their rent in protests over poor living conditions.</a:t>
            </a:r>
          </a:p>
          <a:p>
            <a:r>
              <a:rPr lang="en-US" dirty="0" smtClean="0"/>
              <a:t>In the countryside peasants took land from landlords.</a:t>
            </a:r>
          </a:p>
          <a:p>
            <a:r>
              <a:rPr lang="en-US" dirty="0" smtClean="0"/>
              <a:t>In the four years after the armistice five premiers came and went, either because of their own incompetence or because of the insolubility of the problems they faced.</a:t>
            </a:r>
          </a:p>
          <a:p>
            <a:r>
              <a:rPr lang="en-US" dirty="0" smtClean="0"/>
              <a:t>The situation favored the appearance of a strong man, a dictator.</a:t>
            </a:r>
            <a:endParaRPr lang="en-US" dirty="0"/>
          </a:p>
        </p:txBody>
      </p:sp>
      <p:pic>
        <p:nvPicPr>
          <p:cNvPr id="7" name="Picture 2" descr="C:\Users\hahecht\Desktop\World%20War%20I%20logistics.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766095" y="2590800"/>
            <a:ext cx="432709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18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Fascist_Italy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4" y="304800"/>
            <a:ext cx="9230992"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Benito Mussolini</a:t>
            </a:r>
            <a:endParaRPr lang="en-US" dirty="0"/>
          </a:p>
        </p:txBody>
      </p:sp>
      <p:sp>
        <p:nvSpPr>
          <p:cNvPr id="3" name="Content Placeholder 2"/>
          <p:cNvSpPr>
            <a:spLocks noGrp="1"/>
          </p:cNvSpPr>
          <p:nvPr>
            <p:ph sz="half" idx="1"/>
          </p:nvPr>
        </p:nvSpPr>
        <p:spPr>
          <a:xfrm>
            <a:off x="144" y="1143000"/>
            <a:ext cx="4495656" cy="5715000"/>
          </a:xfrm>
        </p:spPr>
        <p:txBody>
          <a:bodyPr>
            <a:normAutofit/>
          </a:bodyPr>
          <a:lstStyle/>
          <a:p>
            <a:pPr marL="0" indent="0">
              <a:buNone/>
            </a:pPr>
            <a:r>
              <a:rPr lang="en-US" sz="2400" dirty="0" smtClean="0"/>
              <a:t>Life</a:t>
            </a:r>
          </a:p>
          <a:p>
            <a:r>
              <a:rPr lang="en-US" sz="2000" dirty="0" smtClean="0"/>
              <a:t>1883-1945</a:t>
            </a:r>
          </a:p>
          <a:p>
            <a:r>
              <a:rPr lang="en-US" sz="2000" dirty="0" smtClean="0"/>
              <a:t>After returning from war in 1919, to return Italy to its former glory of ancient Rome, Mussolini organized a group called </a:t>
            </a:r>
            <a:r>
              <a:rPr lang="en-US" sz="2000" i="1" dirty="0" err="1" smtClean="0"/>
              <a:t>fasci</a:t>
            </a:r>
            <a:r>
              <a:rPr lang="en-US" sz="2000" dirty="0" smtClean="0"/>
              <a:t>, </a:t>
            </a:r>
            <a:endParaRPr lang="en-US" sz="2000" dirty="0"/>
          </a:p>
        </p:txBody>
      </p:sp>
      <p:pic>
        <p:nvPicPr>
          <p:cNvPr id="7" name="Picture 2" descr="C:\Users\hahecht\Desktop\Mussolini_mezzobusto.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05400" y="1555535"/>
            <a:ext cx="33528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18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Fascist_Italy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4" y="304800"/>
            <a:ext cx="9230992"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Benito Mussolini</a:t>
            </a:r>
            <a:endParaRPr lang="en-US" dirty="0"/>
          </a:p>
        </p:txBody>
      </p:sp>
      <p:sp>
        <p:nvSpPr>
          <p:cNvPr id="3" name="Content Placeholder 2"/>
          <p:cNvSpPr>
            <a:spLocks noGrp="1"/>
          </p:cNvSpPr>
          <p:nvPr>
            <p:ph sz="half" idx="1"/>
          </p:nvPr>
        </p:nvSpPr>
        <p:spPr>
          <a:xfrm>
            <a:off x="144" y="1143000"/>
            <a:ext cx="4495656" cy="5715000"/>
          </a:xfrm>
        </p:spPr>
        <p:txBody>
          <a:bodyPr>
            <a:normAutofit/>
          </a:bodyPr>
          <a:lstStyle/>
          <a:p>
            <a:pPr marL="0" indent="0">
              <a:buNone/>
            </a:pPr>
            <a:r>
              <a:rPr lang="en-US" sz="2400" dirty="0" smtClean="0"/>
              <a:t>Life</a:t>
            </a:r>
          </a:p>
          <a:p>
            <a:r>
              <a:rPr lang="en-US" sz="2000" dirty="0" smtClean="0"/>
              <a:t>1883-1945</a:t>
            </a:r>
          </a:p>
          <a:p>
            <a:r>
              <a:rPr lang="en-US" sz="2000" dirty="0" smtClean="0"/>
              <a:t>After returning from war in 1919, to return Italy to its former glory of ancient Rome, Mussolini organized a group called </a:t>
            </a:r>
            <a:r>
              <a:rPr lang="en-US" sz="2000" i="1" dirty="0" err="1" smtClean="0"/>
              <a:t>fasci</a:t>
            </a:r>
            <a:r>
              <a:rPr lang="en-US" sz="2000" dirty="0" smtClean="0"/>
              <a:t>, a named derived from the Latin </a:t>
            </a:r>
            <a:r>
              <a:rPr lang="en-US" sz="2000" i="1" dirty="0" smtClean="0"/>
              <a:t>fasces</a:t>
            </a:r>
            <a:r>
              <a:rPr lang="en-US" sz="2000" dirty="0" smtClean="0"/>
              <a:t>, a bundle of rods bound around an ax, which was the symbol of authority in ancient Rome.</a:t>
            </a:r>
          </a:p>
          <a:p>
            <a:pPr marL="0" indent="0">
              <a:buNone/>
            </a:pPr>
            <a:endParaRPr lang="en-US" sz="2000" dirty="0"/>
          </a:p>
        </p:txBody>
      </p:sp>
      <p:pic>
        <p:nvPicPr>
          <p:cNvPr id="7" name="Picture 2" descr="C:\Users\hahecht\Desktop\95620-004-4AE21086.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57750" y="1720056"/>
            <a:ext cx="36195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078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Fascist_Italy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4" y="304800"/>
            <a:ext cx="9230992"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Benito Mussolini</a:t>
            </a:r>
            <a:endParaRPr lang="en-US" dirty="0"/>
          </a:p>
        </p:txBody>
      </p:sp>
      <p:sp>
        <p:nvSpPr>
          <p:cNvPr id="3" name="Content Placeholder 2"/>
          <p:cNvSpPr>
            <a:spLocks noGrp="1"/>
          </p:cNvSpPr>
          <p:nvPr>
            <p:ph sz="half" idx="1"/>
          </p:nvPr>
        </p:nvSpPr>
        <p:spPr>
          <a:xfrm>
            <a:off x="144" y="1143000"/>
            <a:ext cx="4495656" cy="5715000"/>
          </a:xfrm>
        </p:spPr>
        <p:txBody>
          <a:bodyPr>
            <a:normAutofit/>
          </a:bodyPr>
          <a:lstStyle/>
          <a:p>
            <a:pPr marL="0" indent="0">
              <a:buNone/>
            </a:pPr>
            <a:r>
              <a:rPr lang="en-US" sz="2400" dirty="0" smtClean="0"/>
              <a:t>Life</a:t>
            </a:r>
          </a:p>
          <a:p>
            <a:r>
              <a:rPr lang="en-US" sz="2000" dirty="0" smtClean="0"/>
              <a:t>1883-1945</a:t>
            </a:r>
          </a:p>
          <a:p>
            <a:r>
              <a:rPr lang="en-US" sz="2000" dirty="0" smtClean="0"/>
              <a:t>After returning from war in 1919, to return Italy to its former glory of ancient Rome, Mussolini organized a group called </a:t>
            </a:r>
            <a:r>
              <a:rPr lang="en-US" sz="2000" i="1" dirty="0" err="1" smtClean="0"/>
              <a:t>fasci</a:t>
            </a:r>
            <a:r>
              <a:rPr lang="en-US" sz="2000" dirty="0" smtClean="0"/>
              <a:t>, a named derived from the Latin </a:t>
            </a:r>
            <a:r>
              <a:rPr lang="en-US" sz="2000" i="1" dirty="0" smtClean="0"/>
              <a:t>fasces</a:t>
            </a:r>
            <a:r>
              <a:rPr lang="en-US" sz="2000" dirty="0" smtClean="0"/>
              <a:t>, a bundle of rods bound around an ax, which was the symbol of authority in ancient Rome.</a:t>
            </a:r>
          </a:p>
          <a:p>
            <a:r>
              <a:rPr lang="en-US" sz="2000" dirty="0" smtClean="0"/>
              <a:t>The </a:t>
            </a:r>
            <a:r>
              <a:rPr lang="en-US" sz="2000" i="1" dirty="0" err="1" smtClean="0"/>
              <a:t>Fasci</a:t>
            </a:r>
            <a:r>
              <a:rPr lang="en-US" sz="2000" i="1" dirty="0" smtClean="0"/>
              <a:t> di </a:t>
            </a:r>
            <a:r>
              <a:rPr lang="en-US" sz="2000" i="1" dirty="0" err="1" smtClean="0"/>
              <a:t>Combattimento</a:t>
            </a:r>
            <a:r>
              <a:rPr lang="en-US" sz="2000" i="1" dirty="0" smtClean="0"/>
              <a:t> </a:t>
            </a:r>
            <a:r>
              <a:rPr lang="en-US" sz="2000" dirty="0" smtClean="0"/>
              <a:t>(“fighting groups”) was organized to attract war veterans to gain control of Italy.</a:t>
            </a:r>
          </a:p>
        </p:txBody>
      </p:sp>
      <p:pic>
        <p:nvPicPr>
          <p:cNvPr id="7" name="Picture 2" descr="C:\Users\hahecht\Desktop\Fascio-di-Combattimento.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443361"/>
            <a:ext cx="4038600" cy="2839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078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Fascist_Italy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4" y="304800"/>
            <a:ext cx="9230992"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Benito Mussolini</a:t>
            </a:r>
            <a:endParaRPr lang="en-US" dirty="0"/>
          </a:p>
        </p:txBody>
      </p:sp>
      <p:sp>
        <p:nvSpPr>
          <p:cNvPr id="3" name="Content Placeholder 2"/>
          <p:cNvSpPr>
            <a:spLocks noGrp="1"/>
          </p:cNvSpPr>
          <p:nvPr>
            <p:ph sz="half" idx="1"/>
          </p:nvPr>
        </p:nvSpPr>
        <p:spPr>
          <a:xfrm>
            <a:off x="144" y="1143000"/>
            <a:ext cx="4495656" cy="5715000"/>
          </a:xfrm>
        </p:spPr>
        <p:txBody>
          <a:bodyPr>
            <a:normAutofit/>
          </a:bodyPr>
          <a:lstStyle/>
          <a:p>
            <a:pPr marL="0" indent="0">
              <a:buNone/>
            </a:pPr>
            <a:r>
              <a:rPr lang="en-US" sz="2400" smtClean="0"/>
              <a:t>Life</a:t>
            </a:r>
            <a:endParaRPr lang="en-US" sz="2400" dirty="0" smtClean="0"/>
          </a:p>
          <a:p>
            <a:r>
              <a:rPr lang="en-US" sz="2000" dirty="0" smtClean="0"/>
              <a:t>1883-1945</a:t>
            </a:r>
          </a:p>
          <a:p>
            <a:r>
              <a:rPr lang="en-US" sz="2000" dirty="0" smtClean="0"/>
              <a:t>After returning from war in 1919, to return Italy to its former glory of ancient Rome, Mussolini organized a group called </a:t>
            </a:r>
            <a:r>
              <a:rPr lang="en-US" sz="2000" i="1" dirty="0" err="1" smtClean="0"/>
              <a:t>fasci</a:t>
            </a:r>
            <a:r>
              <a:rPr lang="en-US" sz="2000" dirty="0" smtClean="0"/>
              <a:t>, a named derived from the Latin </a:t>
            </a:r>
            <a:r>
              <a:rPr lang="en-US" sz="2000" i="1" dirty="0" smtClean="0"/>
              <a:t>fasces</a:t>
            </a:r>
            <a:r>
              <a:rPr lang="en-US" sz="2000" dirty="0" smtClean="0"/>
              <a:t>, a bundle of rods bound around an ax, which was the symbol of authority in ancient Rome.</a:t>
            </a:r>
          </a:p>
          <a:p>
            <a:r>
              <a:rPr lang="en-US" sz="2000" dirty="0" smtClean="0"/>
              <a:t>The </a:t>
            </a:r>
            <a:r>
              <a:rPr lang="en-US" sz="2000" i="1" dirty="0" err="1" smtClean="0"/>
              <a:t>Fasci</a:t>
            </a:r>
            <a:r>
              <a:rPr lang="en-US" sz="2000" i="1" dirty="0" smtClean="0"/>
              <a:t> di </a:t>
            </a:r>
            <a:r>
              <a:rPr lang="en-US" sz="2000" i="1" dirty="0" err="1" smtClean="0"/>
              <a:t>Combattimento</a:t>
            </a:r>
            <a:r>
              <a:rPr lang="en-US" sz="2000" i="1" dirty="0" smtClean="0"/>
              <a:t> </a:t>
            </a:r>
            <a:r>
              <a:rPr lang="en-US" sz="2000" dirty="0" smtClean="0"/>
              <a:t>(“fighting groups”) was organized to attract war veterans to gain control of Italy.</a:t>
            </a:r>
          </a:p>
          <a:p>
            <a:r>
              <a:rPr lang="en-US" sz="2000" dirty="0" smtClean="0"/>
              <a:t>This was the Fascist Party.</a:t>
            </a:r>
            <a:endParaRPr lang="en-US" sz="2000" dirty="0"/>
          </a:p>
        </p:txBody>
      </p:sp>
      <p:pic>
        <p:nvPicPr>
          <p:cNvPr id="7" name="Picture 2" descr="C:\Users\hahecht\Desktop\Italian Fascist Coat of Arms-Web.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43500" y="1958181"/>
            <a:ext cx="3048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078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1.53290.0"/>
</version>
</file>

<file path=customXml/itemProps1.xml><?xml version="1.0" encoding="utf-8"?>
<ds:datastoreItem xmlns:ds="http://schemas.openxmlformats.org/officeDocument/2006/customXml" ds:itemID="{65B9A235-C015-4B1D-B12A-79124F22926E}">
  <ds:schemaRefs/>
</ds:datastoreItem>
</file>

<file path=docProps/app.xml><?xml version="1.0" encoding="utf-8"?>
<Properties xmlns="http://schemas.openxmlformats.org/officeDocument/2006/extended-properties" xmlns:vt="http://schemas.openxmlformats.org/officeDocument/2006/docPropsVTypes">
  <TotalTime>5006</TotalTime>
  <Words>1911</Words>
  <Application>Microsoft Office PowerPoint</Application>
  <PresentationFormat>On-screen Show (4:3)</PresentationFormat>
  <Paragraphs>180</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Office Theme</vt:lpstr>
      <vt:lpstr>Do Now:</vt:lpstr>
      <vt:lpstr>Objective: Mussolini’s Italy and Imperial Japan</vt:lpstr>
      <vt:lpstr>Mussolini’s Italy and Imperial Japan</vt:lpstr>
      <vt:lpstr>Post-War Italy</vt:lpstr>
      <vt:lpstr>Post-War Italy</vt:lpstr>
      <vt:lpstr>Benito Mussolini</vt:lpstr>
      <vt:lpstr>Benito Mussolini</vt:lpstr>
      <vt:lpstr>Benito Mussolini</vt:lpstr>
      <vt:lpstr>Benito Mussolini</vt:lpstr>
      <vt:lpstr>Benito Mussolini</vt:lpstr>
      <vt:lpstr>Benito Mussolini</vt:lpstr>
      <vt:lpstr>Benito Mussolini</vt:lpstr>
      <vt:lpstr>Benito Mussolini</vt:lpstr>
      <vt:lpstr>Benito Mussolini</vt:lpstr>
      <vt:lpstr>Benito Mussolini</vt:lpstr>
      <vt:lpstr>Benito Mussolini</vt:lpstr>
      <vt:lpstr>Benito Mussolini</vt:lpstr>
      <vt:lpstr>Benito Mussolini</vt:lpstr>
      <vt:lpstr>Benito Mussolini</vt:lpstr>
      <vt:lpstr>Benito Mussolini</vt:lpstr>
      <vt:lpstr>Post-War Japan</vt:lpstr>
      <vt:lpstr>Post-War Japan</vt:lpstr>
      <vt:lpstr>Post-War Japan</vt:lpstr>
      <vt:lpstr>Post-War Japan</vt:lpstr>
      <vt:lpstr>Post-War Japan</vt:lpstr>
      <vt:lpstr>Post-War Japan</vt:lpstr>
      <vt:lpstr>Hirohito and Tojo</vt:lpstr>
      <vt:lpstr>Hirohito and Tojo</vt:lpstr>
      <vt:lpstr>Manchuria and Nanking</vt:lpstr>
      <vt:lpstr>Manchuria and Nanking</vt:lpstr>
      <vt:lpstr>Manchuria and Nanking</vt:lpstr>
      <vt:lpstr>Manchuria and Nanking</vt:lpstr>
      <vt:lpstr>Conclusion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Default Name</dc:creator>
  <cp:lastModifiedBy>Hana A. Hecht (hahecht)</cp:lastModifiedBy>
  <cp:revision>17</cp:revision>
  <dcterms:created xsi:type="dcterms:W3CDTF">2013-03-22T03:24:04Z</dcterms:created>
  <dcterms:modified xsi:type="dcterms:W3CDTF">2016-03-16T17:09:35Z</dcterms:modified>
</cp:coreProperties>
</file>